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6" r:id="rId2"/>
    <p:sldId id="260" r:id="rId3"/>
    <p:sldId id="261" r:id="rId4"/>
    <p:sldId id="306" r:id="rId5"/>
    <p:sldId id="311" r:id="rId6"/>
    <p:sldId id="315" r:id="rId7"/>
    <p:sldId id="317" r:id="rId8"/>
    <p:sldId id="316" r:id="rId9"/>
    <p:sldId id="318" r:id="rId10"/>
    <p:sldId id="323" r:id="rId11"/>
    <p:sldId id="319" r:id="rId12"/>
    <p:sldId id="307" r:id="rId13"/>
    <p:sldId id="321" r:id="rId14"/>
    <p:sldId id="326" r:id="rId15"/>
    <p:sldId id="327" r:id="rId16"/>
    <p:sldId id="329" r:id="rId17"/>
    <p:sldId id="313" r:id="rId18"/>
    <p:sldId id="330" r:id="rId19"/>
    <p:sldId id="331" r:id="rId20"/>
    <p:sldId id="310" r:id="rId21"/>
    <p:sldId id="312" r:id="rId22"/>
    <p:sldId id="308" r:id="rId23"/>
    <p:sldId id="309" r:id="rId24"/>
    <p:sldId id="333" r:id="rId25"/>
    <p:sldId id="334" r:id="rId26"/>
    <p:sldId id="332" r:id="rId27"/>
    <p:sldId id="291" r:id="rId28"/>
    <p:sldId id="335"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20C"/>
    <a:srgbClr val="66FFFF"/>
    <a:srgbClr val="09ABD1"/>
    <a:srgbClr val="53DFAA"/>
    <a:srgbClr val="FF0909"/>
    <a:srgbClr val="F5C700"/>
    <a:srgbClr val="1D4251"/>
    <a:srgbClr val="FF9409"/>
    <a:srgbClr val="C91324"/>
    <a:srgbClr val="162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82" d="100"/>
          <a:sy n="82" d="100"/>
        </p:scale>
        <p:origin x="816"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158536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3699883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217536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3662617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19</a:t>
            </a:fld>
            <a:endParaRPr lang="zh-CN" altLang="en-US"/>
          </a:p>
        </p:txBody>
      </p:sp>
    </p:spTree>
    <p:extLst>
      <p:ext uri="{BB962C8B-B14F-4D97-AF65-F5344CB8AC3E}">
        <p14:creationId xmlns:p14="http://schemas.microsoft.com/office/powerpoint/2010/main" val="2544795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27</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28</a:t>
            </a:fld>
            <a:endParaRPr lang="zh-CN" altLang="en-US"/>
          </a:p>
        </p:txBody>
      </p:sp>
    </p:spTree>
    <p:extLst>
      <p:ext uri="{BB962C8B-B14F-4D97-AF65-F5344CB8AC3E}">
        <p14:creationId xmlns:p14="http://schemas.microsoft.com/office/powerpoint/2010/main" val="225765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177238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388806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420460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127579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217170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2498126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6" name="Text Placeholder 5">
            <a:extLst>
              <a:ext uri="{FF2B5EF4-FFF2-40B4-BE49-F238E27FC236}">
                <a16:creationId xmlns:a16="http://schemas.microsoft.com/office/drawing/2014/main" id="{D8C98D46-74C4-460C-B39D-EE0EF7F4DB87}"/>
              </a:ext>
            </a:extLst>
          </p:cNvPr>
          <p:cNvSpPr>
            <a:spLocks noGrp="1"/>
          </p:cNvSpPr>
          <p:nvPr>
            <p:ph type="body" sz="quarter" idx="10" hasCustomPrompt="1"/>
          </p:nvPr>
        </p:nvSpPr>
        <p:spPr>
          <a:xfrm>
            <a:off x="857952" y="58603"/>
            <a:ext cx="11102468" cy="634635"/>
          </a:xfrm>
          <a:prstGeom prst="rect">
            <a:avLst/>
          </a:prstGeom>
        </p:spPr>
        <p:txBody>
          <a:bodyPr/>
          <a:lstStyle>
            <a:lvl1pPr marL="0" indent="0">
              <a:buNone/>
              <a:defRPr sz="3600">
                <a:latin typeface="Trebuchet MS" panose="020B0603020202020204" pitchFamily="34" charset="0"/>
                <a:ea typeface="Verdana" panose="020B0604030504040204" pitchFamily="34" charset="0"/>
                <a:cs typeface="Arial" panose="020B0604020202020204" pitchFamily="34" charset="0"/>
              </a:defRPr>
            </a:lvl1pPr>
          </a:lstStyle>
          <a:p>
            <a:pPr lvl="0"/>
            <a:r>
              <a:rPr lang="en-US" altLang="zh-CN" sz="2800" b="1">
                <a:solidFill>
                  <a:srgbClr val="1D4251"/>
                </a:solidFill>
                <a:latin typeface="方正综艺简体" panose="02010601030101010101" pitchFamily="2" charset="-122"/>
                <a:ea typeface="方正综艺简体" panose="02010601030101010101" pitchFamily="2" charset="-122"/>
              </a:rPr>
              <a:t>ADD YOUR TITLE</a:t>
            </a: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標題投影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圖片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17072" y="130128"/>
            <a:ext cx="1857494" cy="509770"/>
          </a:xfrm>
          <a:prstGeom prst="rect">
            <a:avLst/>
          </a:prstGeom>
        </p:spPr>
      </p:pic>
      <p:sp>
        <p:nvSpPr>
          <p:cNvPr id="19" name="矩形 18">
            <a:extLst>
              <a:ext uri="{FF2B5EF4-FFF2-40B4-BE49-F238E27FC236}">
                <a16:creationId xmlns:a16="http://schemas.microsoft.com/office/drawing/2014/main" id="{AB3C784B-CDF4-434F-95C2-A6847B70D4D1}"/>
              </a:ext>
            </a:extLst>
          </p:cNvPr>
          <p:cNvSpPr/>
          <p:nvPr userDrawn="1"/>
        </p:nvSpPr>
        <p:spPr>
          <a:xfrm>
            <a:off x="117434" y="6530943"/>
            <a:ext cx="4107543" cy="252012"/>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a:t>
            </a:r>
            <a:r>
              <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 </a:t>
            </a: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2022</a:t>
            </a:r>
            <a:r>
              <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 </a:t>
            </a: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Fii </a:t>
            </a:r>
            <a:r>
              <a:rPr kumimoji="1" lang="en-US" altLang="zh-TW" sz="1200" b="1" i="1" u="none" strike="noStrike" kern="0" cap="none" spc="0" normalizeH="0" baseline="0" noProof="0">
                <a:ln>
                  <a:noFill/>
                </a:ln>
                <a:solidFill>
                  <a:srgbClr val="1A3B79"/>
                </a:solidFill>
                <a:effectLst/>
                <a:uLnTx/>
                <a:uFillTx/>
                <a:latin typeface="+mn-lt"/>
                <a:ea typeface="+mn-ea"/>
                <a:cs typeface="+mn-cs"/>
              </a:rPr>
              <a:t>Confidential. All Rights Reserved.</a:t>
            </a:r>
            <a:endPar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endParaRPr>
          </a:p>
        </p:txBody>
      </p:sp>
      <p:sp>
        <p:nvSpPr>
          <p:cNvPr id="21" name="投影片編號版面配置區 4"/>
          <p:cNvSpPr>
            <a:spLocks noGrp="1"/>
          </p:cNvSpPr>
          <p:nvPr>
            <p:ph type="sldNum" sz="quarter" idx="12"/>
          </p:nvPr>
        </p:nvSpPr>
        <p:spPr>
          <a:xfrm>
            <a:off x="9331366" y="6492809"/>
            <a:ext cx="2743200" cy="249301"/>
          </a:xfrm>
          <a:prstGeom prst="rect">
            <a:avLst/>
          </a:prstGeom>
        </p:spPr>
        <p:txBody>
          <a:bodyPr/>
          <a:lstStyle>
            <a:lvl1pPr algn="r">
              <a:defRPr sz="1600" b="1">
                <a:solidFill>
                  <a:srgbClr val="1A3B79"/>
                </a:solidFill>
                <a:latin typeface="微軟正黑體" panose="020B0604030504040204" pitchFamily="34" charset="-120"/>
                <a:ea typeface="微軟正黑體" panose="020B0604030504040204" pitchFamily="34" charset="-120"/>
              </a:defRPr>
            </a:lvl1pPr>
          </a:lstStyle>
          <a:p>
            <a:fld id="{EB7B820D-1911-41CB-98C7-D57AFA04BA90}" type="slidenum">
              <a:rPr lang="zh-TW" altLang="en-US" smtClean="0"/>
              <a:pPr/>
              <a:t>‹#›</a:t>
            </a:fld>
            <a:endParaRPr lang="zh-TW" altLang="en-US"/>
          </a:p>
        </p:txBody>
      </p:sp>
      <p:sp>
        <p:nvSpPr>
          <p:cNvPr id="4" name="Content Placeholder 3">
            <a:extLst>
              <a:ext uri="{FF2B5EF4-FFF2-40B4-BE49-F238E27FC236}">
                <a16:creationId xmlns:a16="http://schemas.microsoft.com/office/drawing/2014/main" id="{8427F5DF-BCE2-47C9-8F57-F7D0E3776441}"/>
              </a:ext>
            </a:extLst>
          </p:cNvPr>
          <p:cNvSpPr>
            <a:spLocks noGrp="1"/>
          </p:cNvSpPr>
          <p:nvPr>
            <p:ph sz="quarter" idx="13"/>
          </p:nvPr>
        </p:nvSpPr>
        <p:spPr>
          <a:xfrm>
            <a:off x="223838" y="952500"/>
            <a:ext cx="11588750" cy="52657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7FA2229-60B9-435D-B5E7-83BB98AF579D}"/>
              </a:ext>
            </a:extLst>
          </p:cNvPr>
          <p:cNvSpPr>
            <a:spLocks noGrp="1"/>
          </p:cNvSpPr>
          <p:nvPr>
            <p:ph type="title" hasCustomPrompt="1"/>
          </p:nvPr>
        </p:nvSpPr>
        <p:spPr>
          <a:xfrm>
            <a:off x="269836" y="115890"/>
            <a:ext cx="10515600" cy="761565"/>
          </a:xfrm>
          <a:prstGeom prst="rect">
            <a:avLst/>
          </a:prstGeom>
        </p:spPr>
        <p:txBody>
          <a:bodyPr/>
          <a:lstStyle/>
          <a:p>
            <a:r>
              <a:rPr lang="en-US"/>
              <a:t>Click to edit title</a:t>
            </a:r>
          </a:p>
        </p:txBody>
      </p:sp>
    </p:spTree>
    <p:extLst>
      <p:ext uri="{BB962C8B-B14F-4D97-AF65-F5344CB8AC3E}">
        <p14:creationId xmlns:p14="http://schemas.microsoft.com/office/powerpoint/2010/main" val="4232787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solidFill>
                <a:latin typeface="微软雅黑" panose="020B0503020204020204" pitchFamily="34" charset="-122"/>
                <a:ea typeface="微软雅黑" panose="020B0503020204020204" pitchFamily="34" charset="-122"/>
                <a:sym typeface="+mn-ea"/>
              </a:rPr>
              <a:t>PPT</a:t>
            </a:r>
            <a:r>
              <a:rPr lang="zh-CN" altLang="en-US" sz="30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ông Ty TNHH Funing Precision Component Tuyển Dụng | Vieclam24h">
            <a:extLst>
              <a:ext uri="{FF2B5EF4-FFF2-40B4-BE49-F238E27FC236}">
                <a16:creationId xmlns:a16="http://schemas.microsoft.com/office/drawing/2014/main" id="{E3B2E12E-58D2-4ED0-A041-9B815AFB1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8" y="1"/>
            <a:ext cx="3481457" cy="158248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6"/>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343851" y="1834943"/>
            <a:ext cx="7472673" cy="2677656"/>
          </a:xfrm>
          <a:prstGeom prst="rect">
            <a:avLst/>
          </a:prstGeom>
          <a:noFill/>
        </p:spPr>
        <p:txBody>
          <a:bodyPr wrap="square">
            <a:spAutoFit/>
          </a:bodyPr>
          <a:lstStyle/>
          <a:p>
            <a:pPr>
              <a:defRPr/>
            </a:pPr>
            <a:r>
              <a:rPr lang="en-US" altLang="zh-CN" sz="6000" b="1" err="1">
                <a:solidFill>
                  <a:srgbClr val="1D4251"/>
                </a:solidFill>
                <a:cs typeface="+mn-ea"/>
                <a:sym typeface="+mn-lt"/>
              </a:rPr>
              <a:t>Một</a:t>
            </a:r>
            <a:r>
              <a:rPr lang="en-US" altLang="zh-CN" sz="6000" b="1">
                <a:solidFill>
                  <a:srgbClr val="1D4251"/>
                </a:solidFill>
                <a:cs typeface="+mn-ea"/>
                <a:sym typeface="+mn-lt"/>
              </a:rPr>
              <a:t> </a:t>
            </a:r>
            <a:r>
              <a:rPr lang="en-US" altLang="zh-CN" sz="6000" b="1" err="1">
                <a:solidFill>
                  <a:srgbClr val="1D4251"/>
                </a:solidFill>
                <a:cs typeface="+mn-ea"/>
                <a:sym typeface="+mn-lt"/>
              </a:rPr>
              <a:t>số</a:t>
            </a:r>
            <a:r>
              <a:rPr lang="en-US" altLang="zh-CN" sz="6000" b="1">
                <a:solidFill>
                  <a:srgbClr val="1D4251"/>
                </a:solidFill>
                <a:cs typeface="+mn-ea"/>
                <a:sym typeface="+mn-lt"/>
              </a:rPr>
              <a:t> </a:t>
            </a:r>
            <a:r>
              <a:rPr lang="en-US" altLang="zh-CN" sz="6000" b="1" err="1">
                <a:solidFill>
                  <a:srgbClr val="1D4251"/>
                </a:solidFill>
                <a:cs typeface="+mn-ea"/>
                <a:sym typeface="+mn-lt"/>
              </a:rPr>
              <a:t>giải</a:t>
            </a:r>
            <a:r>
              <a:rPr lang="en-US" altLang="zh-CN" sz="6000" b="1">
                <a:solidFill>
                  <a:srgbClr val="1D4251"/>
                </a:solidFill>
                <a:cs typeface="+mn-ea"/>
                <a:sym typeface="+mn-lt"/>
              </a:rPr>
              <a:t> </a:t>
            </a:r>
            <a:r>
              <a:rPr lang="en-US" altLang="zh-CN" sz="6000" b="1" err="1">
                <a:solidFill>
                  <a:srgbClr val="1D4251"/>
                </a:solidFill>
                <a:cs typeface="+mn-ea"/>
                <a:sym typeface="+mn-lt"/>
              </a:rPr>
              <a:t>pháp</a:t>
            </a:r>
            <a:r>
              <a:rPr lang="en-US" altLang="zh-CN" sz="6000" b="1">
                <a:solidFill>
                  <a:srgbClr val="1D4251"/>
                </a:solidFill>
                <a:cs typeface="+mn-ea"/>
                <a:sym typeface="+mn-lt"/>
              </a:rPr>
              <a:t> </a:t>
            </a:r>
          </a:p>
          <a:p>
            <a:pPr>
              <a:defRPr/>
            </a:pPr>
            <a:r>
              <a:rPr lang="en-US" altLang="zh-CN" sz="6000" b="1">
                <a:solidFill>
                  <a:srgbClr val="1D4251"/>
                </a:solidFill>
                <a:cs typeface="+mn-ea"/>
                <a:sym typeface="+mn-lt"/>
              </a:rPr>
              <a:t>chuyển </a:t>
            </a:r>
            <a:r>
              <a:rPr lang="en-US" altLang="zh-CN" sz="6000" b="1" err="1">
                <a:solidFill>
                  <a:srgbClr val="1D4251"/>
                </a:solidFill>
                <a:cs typeface="+mn-ea"/>
                <a:sym typeface="+mn-lt"/>
              </a:rPr>
              <a:t>đổi</a:t>
            </a:r>
            <a:r>
              <a:rPr lang="en-US" altLang="zh-CN" sz="6000" b="1">
                <a:solidFill>
                  <a:srgbClr val="1D4251"/>
                </a:solidFill>
                <a:cs typeface="+mn-ea"/>
                <a:sym typeface="+mn-lt"/>
              </a:rPr>
              <a:t> </a:t>
            </a:r>
            <a:r>
              <a:rPr lang="en-US" altLang="zh-CN" sz="6000" b="1" err="1">
                <a:solidFill>
                  <a:srgbClr val="1D4251"/>
                </a:solidFill>
                <a:cs typeface="+mn-ea"/>
                <a:sym typeface="+mn-lt"/>
              </a:rPr>
              <a:t>số</a:t>
            </a:r>
            <a:r>
              <a:rPr lang="en-US" altLang="zh-CN" sz="6000" b="1">
                <a:solidFill>
                  <a:srgbClr val="1D4251"/>
                </a:solidFill>
                <a:cs typeface="+mn-ea"/>
                <a:sym typeface="+mn-lt"/>
              </a:rPr>
              <a:t> </a:t>
            </a:r>
          </a:p>
          <a:p>
            <a:pPr>
              <a:defRPr/>
            </a:pPr>
            <a:r>
              <a:rPr lang="en-US" altLang="zh-CN" sz="4800" b="1">
                <a:solidFill>
                  <a:srgbClr val="1D4251"/>
                </a:solidFill>
                <a:cs typeface="+mn-ea"/>
                <a:sym typeface="+mn-lt"/>
              </a:rPr>
              <a:t>trong </a:t>
            </a:r>
            <a:r>
              <a:rPr lang="en-US" altLang="zh-CN" sz="4800" b="1" err="1">
                <a:solidFill>
                  <a:srgbClr val="1D4251"/>
                </a:solidFill>
                <a:cs typeface="+mn-ea"/>
                <a:sym typeface="+mn-lt"/>
              </a:rPr>
              <a:t>doanh</a:t>
            </a:r>
            <a:r>
              <a:rPr lang="en-US" altLang="zh-CN" sz="4800" b="1">
                <a:solidFill>
                  <a:srgbClr val="1D4251"/>
                </a:solidFill>
                <a:cs typeface="+mn-ea"/>
                <a:sym typeface="+mn-lt"/>
              </a:rPr>
              <a:t> </a:t>
            </a:r>
            <a:r>
              <a:rPr lang="en-US" altLang="zh-CN" sz="4800" b="1" err="1">
                <a:solidFill>
                  <a:srgbClr val="1D4251"/>
                </a:solidFill>
                <a:cs typeface="+mn-ea"/>
                <a:sym typeface="+mn-lt"/>
              </a:rPr>
              <a:t>nghiệp</a:t>
            </a:r>
            <a:endParaRPr lang="zh-CN" altLang="en-US" sz="4800" b="1">
              <a:solidFill>
                <a:srgbClr val="1D4251"/>
              </a:solidFill>
              <a:cs typeface="+mn-ea"/>
              <a:sym typeface="+mn-lt"/>
            </a:endParaRPr>
          </a:p>
        </p:txBody>
      </p:sp>
      <p:sp>
        <p:nvSpPr>
          <p:cNvPr id="64" name="文本框 63"/>
          <p:cNvSpPr txBox="1"/>
          <p:nvPr/>
        </p:nvSpPr>
        <p:spPr>
          <a:xfrm>
            <a:off x="276098" y="4604738"/>
            <a:ext cx="5967202" cy="1384995"/>
          </a:xfrm>
          <a:prstGeom prst="rect">
            <a:avLst/>
          </a:prstGeom>
          <a:noFill/>
        </p:spPr>
        <p:txBody>
          <a:bodyPr>
            <a:spAutoFit/>
          </a:bodyPr>
          <a:lstStyle/>
          <a:p>
            <a:pPr eaLnBrk="1" fontAlgn="auto" hangingPunct="1">
              <a:spcBef>
                <a:spcPts val="0"/>
              </a:spcBef>
              <a:spcAft>
                <a:spcPts val="0"/>
              </a:spcAft>
              <a:defRPr/>
            </a:pPr>
            <a:r>
              <a:rPr lang="en-US" altLang="zh-CN" sz="2800">
                <a:solidFill>
                  <a:schemeClr val="tx1">
                    <a:lumMod val="75000"/>
                    <a:lumOff val="25000"/>
                  </a:schemeClr>
                </a:solidFill>
                <a:cs typeface="+mn-ea"/>
                <a:sym typeface="+mn-lt"/>
              </a:rPr>
              <a:t>Foxconn.AI</a:t>
            </a:r>
          </a:p>
          <a:p>
            <a:pPr eaLnBrk="1" fontAlgn="auto" hangingPunct="1">
              <a:spcBef>
                <a:spcPts val="0"/>
              </a:spcBef>
              <a:spcAft>
                <a:spcPts val="0"/>
              </a:spcAft>
              <a:defRPr/>
            </a:pPr>
            <a:r>
              <a:rPr lang="en-US" altLang="zh-CN" sz="2800">
                <a:solidFill>
                  <a:schemeClr val="tx1">
                    <a:lumMod val="75000"/>
                    <a:lumOff val="25000"/>
                  </a:schemeClr>
                </a:solidFill>
                <a:cs typeface="+mn-ea"/>
                <a:sym typeface="+mn-lt"/>
              </a:rPr>
              <a:t>Nguyễn Tuấn Anh  (tuananhktmt@gmail.com)</a:t>
            </a:r>
            <a:endParaRPr lang="zh-CN" altLang="en-US" sz="3200">
              <a:solidFill>
                <a:schemeClr val="tx1">
                  <a:lumMod val="75000"/>
                  <a:lumOff val="25000"/>
                </a:schemeClr>
              </a:solidFill>
              <a:cs typeface="+mn-ea"/>
              <a:sym typeface="+mn-lt"/>
            </a:endParaRPr>
          </a:p>
        </p:txBody>
      </p:sp>
      <p:sp>
        <p:nvSpPr>
          <p:cNvPr id="65" name="文本框 64"/>
          <p:cNvSpPr txBox="1"/>
          <p:nvPr/>
        </p:nvSpPr>
        <p:spPr>
          <a:xfrm>
            <a:off x="6449674" y="5442743"/>
            <a:ext cx="4489789" cy="1569660"/>
          </a:xfrm>
          <a:prstGeom prst="rect">
            <a:avLst/>
          </a:prstGeom>
          <a:noFill/>
        </p:spPr>
        <p:txBody>
          <a:bodyPr wrap="square">
            <a:spAutoFit/>
          </a:bodyPr>
          <a:lstStyle/>
          <a:p>
            <a:pPr eaLnBrk="1" fontAlgn="auto" hangingPunct="1">
              <a:spcBef>
                <a:spcPts val="0"/>
              </a:spcBef>
              <a:spcAft>
                <a:spcPts val="0"/>
              </a:spcAft>
              <a:defRPr/>
            </a:pPr>
            <a:r>
              <a:rPr lang="en-US" altLang="zh-CN" sz="9600" spc="300">
                <a:solidFill>
                  <a:srgbClr val="F5C700"/>
                </a:solidFill>
                <a:cs typeface="+mn-ea"/>
                <a:sym typeface="+mn-lt"/>
              </a:rPr>
              <a:t>2022</a:t>
            </a:r>
            <a:endParaRPr lang="zh-CN" altLang="en-US" sz="9600" spc="300">
              <a:solidFill>
                <a:srgbClr val="F5C700"/>
              </a:solidFill>
              <a:cs typeface="+mn-ea"/>
              <a:sym typeface="+mn-lt"/>
            </a:endParaRPr>
          </a:p>
        </p:txBody>
      </p:sp>
      <p:sp>
        <p:nvSpPr>
          <p:cNvPr id="66" name="矩形 65"/>
          <p:cNvSpPr/>
          <p:nvPr/>
        </p:nvSpPr>
        <p:spPr>
          <a:xfrm>
            <a:off x="546572" y="6089398"/>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cs typeface="+mn-ea"/>
                <a:sym typeface="+mn-lt"/>
              </a:rPr>
              <a:t>2022-05</a:t>
            </a:r>
            <a:endParaRPr lang="zh-CN" altLang="en-US" sz="1600">
              <a:solidFill>
                <a:schemeClr val="bg1"/>
              </a:solidFill>
              <a:cs typeface="+mn-ea"/>
              <a:sym typeface="+mn-lt"/>
            </a:endParaRPr>
          </a:p>
        </p:txBody>
      </p:sp>
      <p:sp>
        <p:nvSpPr>
          <p:cNvPr id="67" name="矩形 66"/>
          <p:cNvSpPr/>
          <p:nvPr/>
        </p:nvSpPr>
        <p:spPr>
          <a:xfrm>
            <a:off x="2211716" y="6089398"/>
            <a:ext cx="1229405" cy="449632"/>
          </a:xfrm>
          <a:prstGeom prst="rect">
            <a:avLst/>
          </a:prstGeom>
          <a:no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rgbClr val="1D4251"/>
                </a:solidFill>
                <a:cs typeface="+mn-ea"/>
                <a:sym typeface="+mn-lt"/>
              </a:rPr>
              <a:t>Foxconn</a:t>
            </a:r>
            <a:endParaRPr lang="zh-CN" altLang="en-US" sz="1600">
              <a:solidFill>
                <a:srgbClr val="1D4251"/>
              </a:solidFill>
              <a:cs typeface="+mn-ea"/>
              <a:sym typeface="+mn-lt"/>
            </a:endParaRPr>
          </a:p>
        </p:txBody>
      </p:sp>
      <p:pic>
        <p:nvPicPr>
          <p:cNvPr id="2" name="David Hoffner - Positive Outloo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8861" y="27033"/>
            <a:ext cx="812800" cy="812800"/>
          </a:xfrm>
          <a:prstGeom prst="rect">
            <a:avLst/>
          </a:prstGeom>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iterate type="lt">
                                    <p:tmPct val="10000"/>
                                  </p:iterate>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750"/>
                                        <p:tgtEl>
                                          <p:spTgt spid="66"/>
                                        </p:tgtEl>
                                      </p:cBhvr>
                                    </p:animEffect>
                                    <p:anim calcmode="lin" valueType="num">
                                      <p:cBhvr>
                                        <p:cTn id="51" dur="750" fill="hold"/>
                                        <p:tgtEl>
                                          <p:spTgt spid="66"/>
                                        </p:tgtEl>
                                        <p:attrNameLst>
                                          <p:attrName>ppt_x</p:attrName>
                                        </p:attrNameLst>
                                      </p:cBhvr>
                                      <p:tavLst>
                                        <p:tav tm="0">
                                          <p:val>
                                            <p:strVal val="#ppt_x"/>
                                          </p:val>
                                        </p:tav>
                                        <p:tav tm="100000">
                                          <p:val>
                                            <p:strVal val="#ppt_x"/>
                                          </p:val>
                                        </p:tav>
                                      </p:tavLst>
                                    </p:anim>
                                    <p:anim calcmode="lin" valueType="num">
                                      <p:cBhvr>
                                        <p:cTn id="52" dur="750" fill="hold"/>
                                        <p:tgtEl>
                                          <p:spTgt spid="6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750"/>
                                        <p:tgtEl>
                                          <p:spTgt spid="67"/>
                                        </p:tgtEl>
                                      </p:cBhvr>
                                    </p:animEffect>
                                    <p:anim calcmode="lin" valueType="num">
                                      <p:cBhvr>
                                        <p:cTn id="56" dur="750" fill="hold"/>
                                        <p:tgtEl>
                                          <p:spTgt spid="67"/>
                                        </p:tgtEl>
                                        <p:attrNameLst>
                                          <p:attrName>ppt_x</p:attrName>
                                        </p:attrNameLst>
                                      </p:cBhvr>
                                      <p:tavLst>
                                        <p:tav tm="0">
                                          <p:val>
                                            <p:strVal val="#ppt_x"/>
                                          </p:val>
                                        </p:tav>
                                        <p:tav tm="100000">
                                          <p:val>
                                            <p:strVal val="#ppt_x"/>
                                          </p:val>
                                        </p:tav>
                                      </p:tavLst>
                                    </p:anim>
                                    <p:anim calcmode="lin" valueType="num">
                                      <p:cBhvr>
                                        <p:cTn id="57" dur="7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6" grpId="0" animBg="1"/>
      <p:bldP spid="7" grpId="0" animBg="1"/>
      <p:bldP spid="8" grpId="0" animBg="1"/>
      <p:bldP spid="63" grpId="0"/>
      <p:bldP spid="65" grpId="0"/>
      <p:bldP spid="66" grpId="0" animBg="1"/>
      <p:bldP spid="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8">
            <a:extLst>
              <a:ext uri="{FF2B5EF4-FFF2-40B4-BE49-F238E27FC236}">
                <a16:creationId xmlns:a16="http://schemas.microsoft.com/office/drawing/2014/main" id="{7B893370-4D48-4107-A190-2A7BA5250304}"/>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Hiểu rõ về chuyển đổi số</a:t>
            </a:r>
            <a:endParaRPr lang="en-US">
              <a:solidFill>
                <a:schemeClr val="tx2">
                  <a:lumMod val="75000"/>
                </a:schemeClr>
              </a:solidFill>
            </a:endParaRPr>
          </a:p>
        </p:txBody>
      </p:sp>
      <p:pic>
        <p:nvPicPr>
          <p:cNvPr id="9220" name="Picture 4" descr="https://f5-zpcloud.zdn.vn/3018082938791852636/74d5dfd4a89368cd3182.jpg">
            <a:extLst>
              <a:ext uri="{FF2B5EF4-FFF2-40B4-BE49-F238E27FC236}">
                <a16:creationId xmlns:a16="http://schemas.microsoft.com/office/drawing/2014/main" id="{909CCAA4-4369-49EE-BAF9-D0DE33E2869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1559" t="33367" r="10970" b="14423"/>
          <a:stretch/>
        </p:blipFill>
        <p:spPr bwMode="auto">
          <a:xfrm>
            <a:off x="580913" y="1561200"/>
            <a:ext cx="10798044" cy="354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983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E9EBF1C-EF4C-4988-8C6A-A4B060DEE371}"/>
              </a:ext>
            </a:extLst>
          </p:cNvPr>
          <p:cNvSpPr>
            <a:spLocks noGrp="1"/>
          </p:cNvSpPr>
          <p:nvPr>
            <p:ph sz="quarter" idx="13"/>
          </p:nvPr>
        </p:nvSpPr>
        <p:spPr/>
        <p:txBody>
          <a:bodyPr/>
          <a:lstStyle/>
          <a:p>
            <a:pPr>
              <a:buFont typeface="Wingdings" panose="05000000000000000000" pitchFamily="2" charset="2"/>
              <a:buChar char="v"/>
            </a:pPr>
            <a:r>
              <a:rPr lang="en-US"/>
              <a:t>Chuyển đổi số là gì?</a:t>
            </a:r>
          </a:p>
          <a:p>
            <a:pPr lvl="1"/>
            <a:r>
              <a:rPr lang="vi-VN"/>
              <a:t>Chuyển đổi số là quá trình thay đổi tổng thể và toàn diện của cá nhân, tổ chức về cách sống, cách làm việc và phương thức sản xuất dựa trên các công nghệ số.</a:t>
            </a:r>
            <a:endParaRPr lang="en-US"/>
          </a:p>
          <a:p>
            <a:pPr lvl="2"/>
            <a:r>
              <a:rPr lang="en-US" i="1"/>
              <a:t>Thay đổi từ doanh nghiệp truyền thống sang doanh nghiệp số bằng cách áp dụng công nghệ vào doanh nghiệp: AI, Big data, IoT, điện toán đám mây (Cloud),…</a:t>
            </a:r>
          </a:p>
          <a:p>
            <a:pPr lvl="2"/>
            <a:r>
              <a:rPr lang="en-US" i="1"/>
              <a:t>=&gt; thay đổi ph</a:t>
            </a:r>
            <a:r>
              <a:rPr lang="vi-VN" i="1"/>
              <a:t>ư</a:t>
            </a:r>
            <a:r>
              <a:rPr lang="en-US" i="1"/>
              <a:t>ơng thức điều hành, lãnh đạo, quản lý trong công ty</a:t>
            </a:r>
          </a:p>
          <a:p>
            <a:pPr marL="0" indent="0">
              <a:buNone/>
            </a:pPr>
            <a:endParaRPr lang="en-US"/>
          </a:p>
          <a:p>
            <a:pPr marL="914379" lvl="2" indent="0">
              <a:buNone/>
            </a:pPr>
            <a:endParaRPr lang="en-US"/>
          </a:p>
        </p:txBody>
      </p:sp>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p:txBody>
          <a:bodyPr>
            <a:normAutofit/>
          </a:bodyPr>
          <a:lstStyle/>
          <a:p>
            <a:r>
              <a:rPr lang="en-US">
                <a:solidFill>
                  <a:srgbClr val="022E51"/>
                </a:solidFill>
                <a:latin typeface="wfont_540693_5edfcba2802f4286b0919637ba90b8fd"/>
              </a:rPr>
              <a:t>Giới thiệu về chuyển đổi số</a:t>
            </a:r>
            <a:endParaRPr lang="en-US"/>
          </a:p>
        </p:txBody>
      </p:sp>
    </p:spTree>
    <p:extLst>
      <p:ext uri="{BB962C8B-B14F-4D97-AF65-F5344CB8AC3E}">
        <p14:creationId xmlns:p14="http://schemas.microsoft.com/office/powerpoint/2010/main" val="217681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p:txBody>
          <a:bodyPr>
            <a:normAutofit/>
          </a:bodyPr>
          <a:lstStyle/>
          <a:p>
            <a:r>
              <a:rPr lang="en-US">
                <a:solidFill>
                  <a:srgbClr val="022E51"/>
                </a:solidFill>
                <a:latin typeface="wfont_540693_5edfcba2802f4286b0919637ba90b8fd"/>
              </a:rPr>
              <a:t>Quy trình chuyển đổi số</a:t>
            </a:r>
            <a:endParaRPr lang="en-US"/>
          </a:p>
        </p:txBody>
      </p:sp>
      <p:pic>
        <p:nvPicPr>
          <p:cNvPr id="3076" name="Picture 4" descr="https://odclick.com/wp-content/uploads/2020/08/Mo-hinh-CDS.jpg">
            <a:extLst>
              <a:ext uri="{FF2B5EF4-FFF2-40B4-BE49-F238E27FC236}">
                <a16:creationId xmlns:a16="http://schemas.microsoft.com/office/drawing/2014/main" id="{CCA26F03-4BA5-4C59-A642-3ED9050FB7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17"/>
          <a:stretch/>
        </p:blipFill>
        <p:spPr bwMode="auto">
          <a:xfrm>
            <a:off x="954087" y="877455"/>
            <a:ext cx="10283825" cy="52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30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D3487-A635-43EB-A678-44CF2FFED4E1}"/>
              </a:ext>
            </a:extLst>
          </p:cNvPr>
          <p:cNvSpPr>
            <a:spLocks noGrp="1"/>
          </p:cNvSpPr>
          <p:nvPr>
            <p:ph type="title"/>
          </p:nvPr>
        </p:nvSpPr>
        <p:spPr/>
        <p:txBody>
          <a:bodyPr/>
          <a:lstStyle/>
          <a:p>
            <a:r>
              <a:rPr lang="en-US"/>
              <a:t>Giải pháp chuyển đổi số</a:t>
            </a:r>
          </a:p>
        </p:txBody>
      </p:sp>
      <p:pic>
        <p:nvPicPr>
          <p:cNvPr id="11266" name="Picture 2" descr="https://f5-zpcloud.zdn.vn/2275081013763797335/e88018de2699e6c7bf88.jpg">
            <a:extLst>
              <a:ext uri="{FF2B5EF4-FFF2-40B4-BE49-F238E27FC236}">
                <a16:creationId xmlns:a16="http://schemas.microsoft.com/office/drawing/2014/main" id="{38F9B465-85F9-468A-B162-BF9E704F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94" t="8267" r="13750" b="11704"/>
          <a:stretch/>
        </p:blipFill>
        <p:spPr bwMode="auto">
          <a:xfrm>
            <a:off x="1801009" y="1210842"/>
            <a:ext cx="8589981" cy="474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2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21082" y="1415370"/>
            <a:ext cx="3733714" cy="400110"/>
          </a:xfrm>
          <a:prstGeom prst="rect">
            <a:avLst/>
          </a:prstGeom>
        </p:spPr>
        <p:txBody>
          <a:bodyPr wrap="none">
            <a:spAutoFit/>
          </a:bodyPr>
          <a:lstStyle/>
          <a:p>
            <a:r>
              <a:rPr lang="en-US" altLang="zh-CN" sz="2000" b="1">
                <a:solidFill>
                  <a:srgbClr val="1D4251"/>
                </a:solidFill>
                <a:cs typeface="+mn-ea"/>
                <a:sym typeface="+mn-lt"/>
              </a:rPr>
              <a:t>Lựa chọn đội ngũ tiên phong</a:t>
            </a:r>
            <a:endParaRPr lang="zh-CN" altLang="en-US" sz="2000" b="1">
              <a:solidFill>
                <a:srgbClr val="1D4251"/>
              </a:solidFill>
              <a:cs typeface="+mn-ea"/>
              <a:sym typeface="+mn-lt"/>
            </a:endParaRPr>
          </a:p>
        </p:txBody>
      </p:sp>
      <p:sp>
        <p:nvSpPr>
          <p:cNvPr id="7" name="Rounded Rectangle 14"/>
          <p:cNvSpPr>
            <a:spLocks noChangeAspect="1"/>
          </p:cNvSpPr>
          <p:nvPr/>
        </p:nvSpPr>
        <p:spPr>
          <a:xfrm>
            <a:off x="810204" y="1235093"/>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01</a:t>
            </a:r>
            <a:endParaRPr lang="zh-CN" altLang="zh-CN" sz="3200">
              <a:solidFill>
                <a:schemeClr val="bg1"/>
              </a:solidFill>
              <a:cs typeface="+mn-ea"/>
              <a:sym typeface="+mn-lt"/>
            </a:endParaRPr>
          </a:p>
        </p:txBody>
      </p:sp>
      <p:sp>
        <p:nvSpPr>
          <p:cNvPr id="9" name="矩形 8"/>
          <p:cNvSpPr/>
          <p:nvPr/>
        </p:nvSpPr>
        <p:spPr>
          <a:xfrm>
            <a:off x="1721082" y="2561962"/>
            <a:ext cx="3371593" cy="707886"/>
          </a:xfrm>
          <a:prstGeom prst="rect">
            <a:avLst/>
          </a:prstGeom>
        </p:spPr>
        <p:txBody>
          <a:bodyPr wrap="square">
            <a:spAutoFit/>
          </a:bodyPr>
          <a:lstStyle/>
          <a:p>
            <a:r>
              <a:rPr lang="en-US" altLang="zh-CN" sz="2000" b="1">
                <a:solidFill>
                  <a:srgbClr val="C7020C"/>
                </a:solidFill>
                <a:cs typeface="+mn-ea"/>
                <a:sym typeface="+mn-lt"/>
              </a:rPr>
              <a:t>Xây dựng văn hoá và chiến lược chuyển đổi số</a:t>
            </a:r>
            <a:endParaRPr lang="zh-CN" altLang="en-US" sz="2000" b="1">
              <a:solidFill>
                <a:srgbClr val="C7020C"/>
              </a:solidFill>
              <a:cs typeface="+mn-ea"/>
              <a:sym typeface="+mn-lt"/>
            </a:endParaRPr>
          </a:p>
        </p:txBody>
      </p:sp>
      <p:sp>
        <p:nvSpPr>
          <p:cNvPr id="10" name="Rounded Rectangle 14"/>
          <p:cNvSpPr>
            <a:spLocks noChangeAspect="1"/>
          </p:cNvSpPr>
          <p:nvPr/>
        </p:nvSpPr>
        <p:spPr>
          <a:xfrm>
            <a:off x="810204" y="2535573"/>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02</a:t>
            </a:r>
            <a:endParaRPr lang="zh-CN" altLang="zh-CN" sz="3200">
              <a:solidFill>
                <a:schemeClr val="bg1"/>
              </a:solidFill>
              <a:cs typeface="+mn-ea"/>
              <a:sym typeface="+mn-lt"/>
            </a:endParaRPr>
          </a:p>
        </p:txBody>
      </p:sp>
      <p:sp>
        <p:nvSpPr>
          <p:cNvPr id="12" name="矩形 11"/>
          <p:cNvSpPr/>
          <p:nvPr/>
        </p:nvSpPr>
        <p:spPr>
          <a:xfrm>
            <a:off x="1721310" y="3851012"/>
            <a:ext cx="3521579" cy="707886"/>
          </a:xfrm>
          <a:prstGeom prst="rect">
            <a:avLst/>
          </a:prstGeom>
        </p:spPr>
        <p:txBody>
          <a:bodyPr wrap="square">
            <a:spAutoFit/>
          </a:bodyPr>
          <a:lstStyle/>
          <a:p>
            <a:r>
              <a:rPr lang="en-US" altLang="zh-CN" sz="2000" b="1">
                <a:solidFill>
                  <a:srgbClr val="1D4251"/>
                </a:solidFill>
                <a:cs typeface="+mn-ea"/>
                <a:sym typeface="+mn-lt"/>
              </a:rPr>
              <a:t>Đánh giá lại các nguồn lực đang có</a:t>
            </a:r>
            <a:endParaRPr lang="zh-CN" altLang="en-US" sz="2000" b="1">
              <a:solidFill>
                <a:srgbClr val="1D4251"/>
              </a:solidFill>
              <a:cs typeface="+mn-ea"/>
              <a:sym typeface="+mn-lt"/>
            </a:endParaRPr>
          </a:p>
        </p:txBody>
      </p:sp>
      <p:sp>
        <p:nvSpPr>
          <p:cNvPr id="13" name="Rounded Rectangle 14"/>
          <p:cNvSpPr>
            <a:spLocks noChangeAspect="1"/>
          </p:cNvSpPr>
          <p:nvPr/>
        </p:nvSpPr>
        <p:spPr>
          <a:xfrm>
            <a:off x="810204" y="3824623"/>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03</a:t>
            </a:r>
            <a:endParaRPr lang="zh-CN" altLang="zh-CN" sz="3200">
              <a:solidFill>
                <a:schemeClr val="bg1"/>
              </a:solidFill>
              <a:cs typeface="+mn-ea"/>
              <a:sym typeface="+mn-lt"/>
            </a:endParaRPr>
          </a:p>
        </p:txBody>
      </p:sp>
      <p:sp>
        <p:nvSpPr>
          <p:cNvPr id="14" name="矩形 11">
            <a:extLst>
              <a:ext uri="{FF2B5EF4-FFF2-40B4-BE49-F238E27FC236}">
                <a16:creationId xmlns:a16="http://schemas.microsoft.com/office/drawing/2014/main" id="{1500DC9C-0BC2-45BE-BC01-E442A520EDF3}"/>
              </a:ext>
            </a:extLst>
          </p:cNvPr>
          <p:cNvSpPr/>
          <p:nvPr/>
        </p:nvSpPr>
        <p:spPr>
          <a:xfrm>
            <a:off x="1721082" y="5166451"/>
            <a:ext cx="3521579" cy="707886"/>
          </a:xfrm>
          <a:prstGeom prst="rect">
            <a:avLst/>
          </a:prstGeom>
        </p:spPr>
        <p:txBody>
          <a:bodyPr wrap="square">
            <a:spAutoFit/>
          </a:bodyPr>
          <a:lstStyle/>
          <a:p>
            <a:r>
              <a:rPr lang="en-US" altLang="zh-CN" sz="2000" b="1">
                <a:solidFill>
                  <a:srgbClr val="7030A0"/>
                </a:solidFill>
                <a:cs typeface="+mn-ea"/>
                <a:sym typeface="+mn-lt"/>
              </a:rPr>
              <a:t>Xây dựng / </a:t>
            </a:r>
          </a:p>
          <a:p>
            <a:r>
              <a:rPr lang="en-US" altLang="zh-CN" sz="2000" b="1">
                <a:solidFill>
                  <a:srgbClr val="7030A0"/>
                </a:solidFill>
                <a:cs typeface="+mn-ea"/>
                <a:sym typeface="+mn-lt"/>
              </a:rPr>
              <a:t>lựa chọn công nghệ</a:t>
            </a:r>
            <a:endParaRPr lang="zh-CN" altLang="en-US" sz="2000" b="1">
              <a:solidFill>
                <a:srgbClr val="7030A0"/>
              </a:solidFill>
              <a:cs typeface="+mn-ea"/>
              <a:sym typeface="+mn-lt"/>
            </a:endParaRPr>
          </a:p>
        </p:txBody>
      </p:sp>
      <p:sp>
        <p:nvSpPr>
          <p:cNvPr id="15" name="Rounded Rectangle 14">
            <a:extLst>
              <a:ext uri="{FF2B5EF4-FFF2-40B4-BE49-F238E27FC236}">
                <a16:creationId xmlns:a16="http://schemas.microsoft.com/office/drawing/2014/main" id="{6C2DEF95-5DBA-44F0-A3F8-D15230FCB266}"/>
              </a:ext>
            </a:extLst>
          </p:cNvPr>
          <p:cNvSpPr>
            <a:spLocks noChangeAspect="1"/>
          </p:cNvSpPr>
          <p:nvPr/>
        </p:nvSpPr>
        <p:spPr>
          <a:xfrm>
            <a:off x="809976" y="514006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04</a:t>
            </a:r>
            <a:endParaRPr lang="zh-CN" altLang="zh-CN" sz="3200">
              <a:solidFill>
                <a:schemeClr val="bg1"/>
              </a:solidFill>
              <a:cs typeface="+mn-ea"/>
              <a:sym typeface="+mn-lt"/>
            </a:endParaRPr>
          </a:p>
        </p:txBody>
      </p:sp>
      <p:grpSp>
        <p:nvGrpSpPr>
          <p:cNvPr id="16" name="Group 15">
            <a:extLst>
              <a:ext uri="{FF2B5EF4-FFF2-40B4-BE49-F238E27FC236}">
                <a16:creationId xmlns:a16="http://schemas.microsoft.com/office/drawing/2014/main" id="{32575A73-AE1E-4618-8B38-B74E25E98EFC}"/>
              </a:ext>
            </a:extLst>
          </p:cNvPr>
          <p:cNvGrpSpPr/>
          <p:nvPr/>
        </p:nvGrpSpPr>
        <p:grpSpPr>
          <a:xfrm>
            <a:off x="5917757" y="2013654"/>
            <a:ext cx="4904827" cy="3900502"/>
            <a:chOff x="5917757" y="2013654"/>
            <a:chExt cx="4904827" cy="3900502"/>
          </a:xfrm>
        </p:grpSpPr>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7757" y="2013654"/>
              <a:ext cx="4904827" cy="390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Chuyển đổi số là gì và tại sao phải chuyển đổi số?">
              <a:extLst>
                <a:ext uri="{FF2B5EF4-FFF2-40B4-BE49-F238E27FC236}">
                  <a16:creationId xmlns:a16="http://schemas.microsoft.com/office/drawing/2014/main" id="{5A7158D4-7C0A-4528-9776-2FD956934A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7"/>
            <a:stretch/>
          </p:blipFill>
          <p:spPr bwMode="auto">
            <a:xfrm>
              <a:off x="6303981" y="2216075"/>
              <a:ext cx="4127169" cy="252873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spTree>
    <p:extLst>
      <p:ext uri="{BB962C8B-B14F-4D97-AF65-F5344CB8AC3E}">
        <p14:creationId xmlns:p14="http://schemas.microsoft.com/office/powerpoint/2010/main" val="30135129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500"/>
                                        <p:tgtEl>
                                          <p:spTgt spid="7"/>
                                        </p:tgtEl>
                                      </p:cBhvr>
                                    </p:animEffect>
                                  </p:childTnLst>
                                </p:cTn>
                              </p:par>
                            </p:childTnLst>
                          </p:cTn>
                        </p:par>
                        <p:par>
                          <p:cTn id="8" fill="hold">
                            <p:stCondLst>
                              <p:cond delay="1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385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1500"/>
                                        <p:tgtEl>
                                          <p:spTgt spid="10"/>
                                        </p:tgtEl>
                                      </p:cBhvr>
                                    </p:animEffect>
                                  </p:childTnLst>
                                </p:cTn>
                              </p:par>
                            </p:childTnLst>
                          </p:cTn>
                        </p:par>
                        <p:par>
                          <p:cTn id="19" fill="hold">
                            <p:stCondLst>
                              <p:cond delay="535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9"/>
                                        </p:tgtEl>
                                        <p:attrNameLst>
                                          <p:attrName>style.visibility</p:attrName>
                                        </p:attrNameLst>
                                      </p:cBhvr>
                                      <p:to>
                                        <p:strVal val="visible"/>
                                      </p:to>
                                    </p:set>
                                    <p:anim calcmode="lin" valueType="num">
                                      <p:cBhvr>
                                        <p:cTn id="22" dur="250" fill="hold"/>
                                        <p:tgtEl>
                                          <p:spTgt spid="9"/>
                                        </p:tgtEl>
                                        <p:attrNameLst>
                                          <p:attrName>ppt_x</p:attrName>
                                        </p:attrNameLst>
                                      </p:cBhvr>
                                      <p:tavLst>
                                        <p:tav tm="0">
                                          <p:val>
                                            <p:strVal val="#ppt_x"/>
                                          </p:val>
                                        </p:tav>
                                        <p:tav tm="100000">
                                          <p:val>
                                            <p:strVal val="#ppt_x"/>
                                          </p:val>
                                        </p:tav>
                                      </p:tavLst>
                                    </p:anim>
                                    <p:anim calcmode="lin" valueType="num">
                                      <p:cBhvr>
                                        <p:cTn id="23" dur="250" fill="hold"/>
                                        <p:tgtEl>
                                          <p:spTgt spid="9"/>
                                        </p:tgtEl>
                                        <p:attrNameLst>
                                          <p:attrName>ppt_y</p:attrName>
                                        </p:attrNameLst>
                                      </p:cBhvr>
                                      <p:tavLst>
                                        <p:tav tm="0">
                                          <p:val>
                                            <p:strVal val="#ppt_y-#ppt_h/2"/>
                                          </p:val>
                                        </p:tav>
                                        <p:tav tm="100000">
                                          <p:val>
                                            <p:strVal val="#ppt_y"/>
                                          </p:val>
                                        </p:tav>
                                      </p:tavLst>
                                    </p:anim>
                                    <p:anim calcmode="lin" valueType="num">
                                      <p:cBhvr>
                                        <p:cTn id="24" dur="250" fill="hold"/>
                                        <p:tgtEl>
                                          <p:spTgt spid="9"/>
                                        </p:tgtEl>
                                        <p:attrNameLst>
                                          <p:attrName>ppt_w</p:attrName>
                                        </p:attrNameLst>
                                      </p:cBhvr>
                                      <p:tavLst>
                                        <p:tav tm="0">
                                          <p:val>
                                            <p:strVal val="#ppt_w"/>
                                          </p:val>
                                        </p:tav>
                                        <p:tav tm="100000">
                                          <p:val>
                                            <p:strVal val="#ppt_w"/>
                                          </p:val>
                                        </p:tav>
                                      </p:tavLst>
                                    </p:anim>
                                    <p:anim calcmode="lin" valueType="num">
                                      <p:cBhvr>
                                        <p:cTn id="25" dur="250" fill="hold"/>
                                        <p:tgtEl>
                                          <p:spTgt spid="9"/>
                                        </p:tgtEl>
                                        <p:attrNameLst>
                                          <p:attrName>ppt_h</p:attrName>
                                        </p:attrNameLst>
                                      </p:cBhvr>
                                      <p:tavLst>
                                        <p:tav tm="0">
                                          <p:val>
                                            <p:fltVal val="0"/>
                                          </p:val>
                                        </p:tav>
                                        <p:tav tm="100000">
                                          <p:val>
                                            <p:strVal val="#ppt_h"/>
                                          </p:val>
                                        </p:tav>
                                      </p:tavLst>
                                    </p:anim>
                                  </p:childTnLst>
                                </p:cTn>
                              </p:par>
                            </p:childTnLst>
                          </p:cTn>
                        </p:par>
                        <p:par>
                          <p:cTn id="26" fill="hold">
                            <p:stCondLst>
                              <p:cond delay="9000"/>
                            </p:stCondLst>
                            <p:childTnLst>
                              <p:par>
                                <p:cTn id="27" presetID="14"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1500"/>
                                        <p:tgtEl>
                                          <p:spTgt spid="13"/>
                                        </p:tgtEl>
                                      </p:cBhvr>
                                    </p:animEffect>
                                  </p:childTnLst>
                                </p:cTn>
                              </p:par>
                            </p:childTnLst>
                          </p:cTn>
                        </p:par>
                        <p:par>
                          <p:cTn id="30" fill="hold">
                            <p:stCondLst>
                              <p:cond delay="105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ppt_h/2"/>
                                          </p:val>
                                        </p:tav>
                                        <p:tav tm="100000">
                                          <p:val>
                                            <p:strVal val="#ppt_y"/>
                                          </p:val>
                                        </p:tav>
                                      </p:tavLst>
                                    </p:anim>
                                    <p:anim calcmode="lin" valueType="num">
                                      <p:cBhvr>
                                        <p:cTn id="35" dur="250" fill="hold"/>
                                        <p:tgtEl>
                                          <p:spTgt spid="12"/>
                                        </p:tgtEl>
                                        <p:attrNameLst>
                                          <p:attrName>ppt_w</p:attrName>
                                        </p:attrNameLst>
                                      </p:cBhvr>
                                      <p:tavLst>
                                        <p:tav tm="0">
                                          <p:val>
                                            <p:strVal val="#ppt_w"/>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13350"/>
                            </p:stCondLst>
                            <p:childTnLst>
                              <p:par>
                                <p:cTn id="38" presetID="14"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1500"/>
                                        <p:tgtEl>
                                          <p:spTgt spid="15"/>
                                        </p:tgtEl>
                                      </p:cBhvr>
                                    </p:animEffect>
                                  </p:childTnLst>
                                </p:cTn>
                              </p:par>
                            </p:childTnLst>
                          </p:cTn>
                        </p:par>
                        <p:par>
                          <p:cTn id="41" fill="hold">
                            <p:stCondLst>
                              <p:cond delay="148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ppt_x</p:attrName>
                                        </p:attrNameLst>
                                      </p:cBhvr>
                                      <p:tavLst>
                                        <p:tav tm="0">
                                          <p:val>
                                            <p:strVal val="#ppt_x"/>
                                          </p:val>
                                        </p:tav>
                                        <p:tav tm="100000">
                                          <p:val>
                                            <p:strVal val="#ppt_x"/>
                                          </p:val>
                                        </p:tav>
                                      </p:tavLst>
                                    </p:anim>
                                    <p:anim calcmode="lin" valueType="num">
                                      <p:cBhvr>
                                        <p:cTn id="45" dur="250" fill="hold"/>
                                        <p:tgtEl>
                                          <p:spTgt spid="14"/>
                                        </p:tgtEl>
                                        <p:attrNameLst>
                                          <p:attrName>ppt_y</p:attrName>
                                        </p:attrNameLst>
                                      </p:cBhvr>
                                      <p:tavLst>
                                        <p:tav tm="0">
                                          <p:val>
                                            <p:strVal val="#ppt_y-#ppt_h/2"/>
                                          </p:val>
                                        </p:tav>
                                        <p:tav tm="100000">
                                          <p:val>
                                            <p:strVal val="#ppt_y"/>
                                          </p:val>
                                        </p:tav>
                                      </p:tavLst>
                                    </p:anim>
                                    <p:anim calcmode="lin" valueType="num">
                                      <p:cBhvr>
                                        <p:cTn id="46" dur="250" fill="hold"/>
                                        <p:tgtEl>
                                          <p:spTgt spid="14"/>
                                        </p:tgtEl>
                                        <p:attrNameLst>
                                          <p:attrName>ppt_w</p:attrName>
                                        </p:attrNameLst>
                                      </p:cBhvr>
                                      <p:tavLst>
                                        <p:tav tm="0">
                                          <p:val>
                                            <p:strVal val="#ppt_w"/>
                                          </p:val>
                                        </p:tav>
                                        <p:tav tm="100000">
                                          <p:val>
                                            <p:strVal val="#ppt_w"/>
                                          </p:val>
                                        </p:tav>
                                      </p:tavLst>
                                    </p:anim>
                                    <p:anim calcmode="lin" valueType="num">
                                      <p:cBhvr>
                                        <p:cTn id="47" dur="25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p:bldP spid="13" grpId="0" animBg="1"/>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22635" y="1240603"/>
            <a:ext cx="2733697" cy="400110"/>
          </a:xfrm>
          <a:prstGeom prst="rect">
            <a:avLst/>
          </a:prstGeom>
        </p:spPr>
        <p:txBody>
          <a:bodyPr wrap="none">
            <a:spAutoFit/>
          </a:bodyPr>
          <a:lstStyle/>
          <a:p>
            <a:r>
              <a:rPr lang="en-US" altLang="zh-CN" sz="2000" b="1">
                <a:solidFill>
                  <a:srgbClr val="1D4251"/>
                </a:solidFill>
                <a:cs typeface="+mn-ea"/>
                <a:sym typeface="+mn-lt"/>
              </a:rPr>
              <a:t>Triển khai phần mềm</a:t>
            </a:r>
            <a:endParaRPr lang="zh-CN" altLang="en-US" sz="2000" b="1">
              <a:solidFill>
                <a:srgbClr val="1D4251"/>
              </a:solidFill>
              <a:cs typeface="+mn-ea"/>
              <a:sym typeface="+mn-lt"/>
            </a:endParaRPr>
          </a:p>
        </p:txBody>
      </p:sp>
      <p:sp>
        <p:nvSpPr>
          <p:cNvPr id="7" name="Rounded Rectangle 14"/>
          <p:cNvSpPr>
            <a:spLocks noChangeAspect="1"/>
          </p:cNvSpPr>
          <p:nvPr/>
        </p:nvSpPr>
        <p:spPr>
          <a:xfrm>
            <a:off x="6511757" y="1060326"/>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05</a:t>
            </a:r>
            <a:endParaRPr lang="zh-CN" altLang="zh-CN" sz="3200">
              <a:solidFill>
                <a:schemeClr val="bg1"/>
              </a:solidFill>
              <a:cs typeface="+mn-ea"/>
              <a:sym typeface="+mn-lt"/>
            </a:endParaRPr>
          </a:p>
        </p:txBody>
      </p:sp>
      <p:sp>
        <p:nvSpPr>
          <p:cNvPr id="9" name="矩形 8"/>
          <p:cNvSpPr/>
          <p:nvPr/>
        </p:nvSpPr>
        <p:spPr>
          <a:xfrm>
            <a:off x="7422635" y="2387195"/>
            <a:ext cx="3371593" cy="707886"/>
          </a:xfrm>
          <a:prstGeom prst="rect">
            <a:avLst/>
          </a:prstGeom>
        </p:spPr>
        <p:txBody>
          <a:bodyPr wrap="square">
            <a:spAutoFit/>
          </a:bodyPr>
          <a:lstStyle/>
          <a:p>
            <a:r>
              <a:rPr lang="en-US" altLang="zh-CN" sz="2000" b="1">
                <a:solidFill>
                  <a:srgbClr val="C7020C"/>
                </a:solidFill>
                <a:cs typeface="+mn-ea"/>
                <a:sym typeface="+mn-lt"/>
              </a:rPr>
              <a:t>Tổ chức họp đánh giá định kỳ</a:t>
            </a:r>
            <a:endParaRPr lang="zh-CN" altLang="en-US" sz="2000" b="1">
              <a:solidFill>
                <a:srgbClr val="C7020C"/>
              </a:solidFill>
              <a:cs typeface="+mn-ea"/>
              <a:sym typeface="+mn-lt"/>
            </a:endParaRPr>
          </a:p>
        </p:txBody>
      </p:sp>
      <p:sp>
        <p:nvSpPr>
          <p:cNvPr id="10" name="Rounded Rectangle 14"/>
          <p:cNvSpPr>
            <a:spLocks noChangeAspect="1"/>
          </p:cNvSpPr>
          <p:nvPr/>
        </p:nvSpPr>
        <p:spPr>
          <a:xfrm>
            <a:off x="6511757" y="2360806"/>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06</a:t>
            </a:r>
            <a:endParaRPr lang="zh-CN" altLang="zh-CN" sz="3200">
              <a:solidFill>
                <a:schemeClr val="bg1"/>
              </a:solidFill>
              <a:cs typeface="+mn-ea"/>
              <a:sym typeface="+mn-lt"/>
            </a:endParaRPr>
          </a:p>
        </p:txBody>
      </p:sp>
      <p:sp>
        <p:nvSpPr>
          <p:cNvPr id="12" name="矩形 11"/>
          <p:cNvSpPr/>
          <p:nvPr/>
        </p:nvSpPr>
        <p:spPr>
          <a:xfrm>
            <a:off x="7422863" y="3676245"/>
            <a:ext cx="3521579" cy="400110"/>
          </a:xfrm>
          <a:prstGeom prst="rect">
            <a:avLst/>
          </a:prstGeom>
        </p:spPr>
        <p:txBody>
          <a:bodyPr wrap="square">
            <a:spAutoFit/>
          </a:bodyPr>
          <a:lstStyle/>
          <a:p>
            <a:r>
              <a:rPr lang="en-US" altLang="zh-CN" sz="2000" b="1">
                <a:solidFill>
                  <a:srgbClr val="1D4251"/>
                </a:solidFill>
                <a:cs typeface="+mn-ea"/>
                <a:sym typeface="+mn-lt"/>
              </a:rPr>
              <a:t>Đánh giá và tối ưu</a:t>
            </a:r>
            <a:endParaRPr lang="zh-CN" altLang="en-US" sz="2000" b="1">
              <a:solidFill>
                <a:srgbClr val="1D4251"/>
              </a:solidFill>
              <a:cs typeface="+mn-ea"/>
              <a:sym typeface="+mn-lt"/>
            </a:endParaRPr>
          </a:p>
        </p:txBody>
      </p:sp>
      <p:sp>
        <p:nvSpPr>
          <p:cNvPr id="13" name="Rounded Rectangle 14"/>
          <p:cNvSpPr>
            <a:spLocks noChangeAspect="1"/>
          </p:cNvSpPr>
          <p:nvPr/>
        </p:nvSpPr>
        <p:spPr>
          <a:xfrm>
            <a:off x="6511757" y="3649856"/>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07</a:t>
            </a:r>
            <a:endParaRPr lang="zh-CN" altLang="zh-CN" sz="3200">
              <a:solidFill>
                <a:schemeClr val="bg1"/>
              </a:solidFill>
              <a:cs typeface="+mn-ea"/>
              <a:sym typeface="+mn-lt"/>
            </a:endParaRPr>
          </a:p>
        </p:txBody>
      </p:sp>
      <p:sp>
        <p:nvSpPr>
          <p:cNvPr id="14" name="矩形 11">
            <a:extLst>
              <a:ext uri="{FF2B5EF4-FFF2-40B4-BE49-F238E27FC236}">
                <a16:creationId xmlns:a16="http://schemas.microsoft.com/office/drawing/2014/main" id="{1500DC9C-0BC2-45BE-BC01-E442A520EDF3}"/>
              </a:ext>
            </a:extLst>
          </p:cNvPr>
          <p:cNvSpPr/>
          <p:nvPr/>
        </p:nvSpPr>
        <p:spPr>
          <a:xfrm>
            <a:off x="7422635" y="4991684"/>
            <a:ext cx="3521579" cy="707886"/>
          </a:xfrm>
          <a:prstGeom prst="rect">
            <a:avLst/>
          </a:prstGeom>
        </p:spPr>
        <p:txBody>
          <a:bodyPr wrap="square">
            <a:spAutoFit/>
          </a:bodyPr>
          <a:lstStyle/>
          <a:p>
            <a:r>
              <a:rPr lang="en-US" altLang="zh-CN" sz="2000" b="1">
                <a:solidFill>
                  <a:srgbClr val="7030A0"/>
                </a:solidFill>
                <a:cs typeface="+mn-ea"/>
                <a:sym typeface="+mn-lt"/>
              </a:rPr>
              <a:t>Xây dựng / </a:t>
            </a:r>
          </a:p>
          <a:p>
            <a:r>
              <a:rPr lang="en-US" altLang="zh-CN" sz="2000" b="1">
                <a:solidFill>
                  <a:srgbClr val="7030A0"/>
                </a:solidFill>
                <a:cs typeface="+mn-ea"/>
                <a:sym typeface="+mn-lt"/>
              </a:rPr>
              <a:t>lựa chọn công nghệ</a:t>
            </a:r>
            <a:endParaRPr lang="zh-CN" altLang="en-US" sz="2000" b="1">
              <a:solidFill>
                <a:srgbClr val="7030A0"/>
              </a:solidFill>
              <a:cs typeface="+mn-ea"/>
              <a:sym typeface="+mn-lt"/>
            </a:endParaRPr>
          </a:p>
        </p:txBody>
      </p:sp>
      <p:sp>
        <p:nvSpPr>
          <p:cNvPr id="15" name="Rounded Rectangle 14">
            <a:extLst>
              <a:ext uri="{FF2B5EF4-FFF2-40B4-BE49-F238E27FC236}">
                <a16:creationId xmlns:a16="http://schemas.microsoft.com/office/drawing/2014/main" id="{6C2DEF95-5DBA-44F0-A3F8-D15230FCB266}"/>
              </a:ext>
            </a:extLst>
          </p:cNvPr>
          <p:cNvSpPr>
            <a:spLocks noChangeAspect="1"/>
          </p:cNvSpPr>
          <p:nvPr/>
        </p:nvSpPr>
        <p:spPr>
          <a:xfrm>
            <a:off x="6511529" y="4965295"/>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08</a:t>
            </a:r>
            <a:endParaRPr lang="zh-CN" altLang="zh-CN" sz="3200">
              <a:solidFill>
                <a:schemeClr val="bg1"/>
              </a:solidFill>
              <a:cs typeface="+mn-ea"/>
              <a:sym typeface="+mn-lt"/>
            </a:endParaRPr>
          </a:p>
        </p:txBody>
      </p:sp>
      <p:grpSp>
        <p:nvGrpSpPr>
          <p:cNvPr id="16" name="Group 15">
            <a:extLst>
              <a:ext uri="{FF2B5EF4-FFF2-40B4-BE49-F238E27FC236}">
                <a16:creationId xmlns:a16="http://schemas.microsoft.com/office/drawing/2014/main" id="{32575A73-AE1E-4618-8B38-B74E25E98EFC}"/>
              </a:ext>
            </a:extLst>
          </p:cNvPr>
          <p:cNvGrpSpPr/>
          <p:nvPr/>
        </p:nvGrpSpPr>
        <p:grpSpPr>
          <a:xfrm>
            <a:off x="485146" y="1825457"/>
            <a:ext cx="4904827" cy="3900502"/>
            <a:chOff x="5917757" y="2013654"/>
            <a:chExt cx="4904827" cy="3900502"/>
          </a:xfrm>
        </p:grpSpPr>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7757" y="2013654"/>
              <a:ext cx="4904827" cy="390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Chuyển đổi số là gì và tại sao phải chuyển đổi số?">
              <a:extLst>
                <a:ext uri="{FF2B5EF4-FFF2-40B4-BE49-F238E27FC236}">
                  <a16:creationId xmlns:a16="http://schemas.microsoft.com/office/drawing/2014/main" id="{5A7158D4-7C0A-4528-9776-2FD956934A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7"/>
            <a:stretch/>
          </p:blipFill>
          <p:spPr bwMode="auto">
            <a:xfrm>
              <a:off x="6303981" y="2216075"/>
              <a:ext cx="4127169" cy="252873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sp>
        <p:nvSpPr>
          <p:cNvPr id="2" name="TextBox 1">
            <a:extLst>
              <a:ext uri="{FF2B5EF4-FFF2-40B4-BE49-F238E27FC236}">
                <a16:creationId xmlns:a16="http://schemas.microsoft.com/office/drawing/2014/main" id="{DB05E834-0559-4277-81CA-7B5F055A6249}"/>
              </a:ext>
            </a:extLst>
          </p:cNvPr>
          <p:cNvSpPr txBox="1"/>
          <p:nvPr/>
        </p:nvSpPr>
        <p:spPr>
          <a:xfrm>
            <a:off x="7498080" y="1640713"/>
            <a:ext cx="3371593" cy="338554"/>
          </a:xfrm>
          <a:prstGeom prst="rect">
            <a:avLst/>
          </a:prstGeom>
          <a:noFill/>
        </p:spPr>
        <p:txBody>
          <a:bodyPr wrap="square" rtlCol="0">
            <a:spAutoFit/>
          </a:bodyPr>
          <a:lstStyle/>
          <a:p>
            <a:r>
              <a:rPr lang="en-US" sz="1600" i="1"/>
              <a:t>Đầu t</a:t>
            </a:r>
            <a:r>
              <a:rPr lang="vi-VN" sz="1600" i="1"/>
              <a:t>ư</a:t>
            </a:r>
            <a:r>
              <a:rPr lang="en-US" sz="1600" i="1"/>
              <a:t> và truyền thông nội bộ</a:t>
            </a:r>
          </a:p>
        </p:txBody>
      </p:sp>
      <p:sp>
        <p:nvSpPr>
          <p:cNvPr id="17" name="TextBox 16">
            <a:extLst>
              <a:ext uri="{FF2B5EF4-FFF2-40B4-BE49-F238E27FC236}">
                <a16:creationId xmlns:a16="http://schemas.microsoft.com/office/drawing/2014/main" id="{D8328F1A-A6BA-4D90-9207-44A14F7E6D4E}"/>
              </a:ext>
            </a:extLst>
          </p:cNvPr>
          <p:cNvSpPr txBox="1"/>
          <p:nvPr/>
        </p:nvSpPr>
        <p:spPr>
          <a:xfrm>
            <a:off x="7497627" y="3090306"/>
            <a:ext cx="4034571" cy="584775"/>
          </a:xfrm>
          <a:prstGeom prst="rect">
            <a:avLst/>
          </a:prstGeom>
          <a:noFill/>
        </p:spPr>
        <p:txBody>
          <a:bodyPr wrap="square" rtlCol="0">
            <a:spAutoFit/>
          </a:bodyPr>
          <a:lstStyle/>
          <a:p>
            <a:r>
              <a:rPr lang="en-US" sz="1600" i="1"/>
              <a:t>Khai thông các khó khan, khai thác các </a:t>
            </a:r>
            <a:r>
              <a:rPr lang="vi-VN" sz="1600" i="1"/>
              <a:t>ư</a:t>
            </a:r>
            <a:r>
              <a:rPr lang="en-US" sz="1600" i="1"/>
              <a:t>u, nh</a:t>
            </a:r>
            <a:r>
              <a:rPr lang="vi-VN" sz="1600" i="1"/>
              <a:t>ư</a:t>
            </a:r>
            <a:r>
              <a:rPr lang="en-US" sz="1600" i="1"/>
              <a:t>ợc điểm của các phần mềm</a:t>
            </a:r>
          </a:p>
        </p:txBody>
      </p:sp>
      <p:sp>
        <p:nvSpPr>
          <p:cNvPr id="19" name="TextBox 18">
            <a:extLst>
              <a:ext uri="{FF2B5EF4-FFF2-40B4-BE49-F238E27FC236}">
                <a16:creationId xmlns:a16="http://schemas.microsoft.com/office/drawing/2014/main" id="{4428A2C6-35E7-42CA-8045-FDAE010F79CE}"/>
              </a:ext>
            </a:extLst>
          </p:cNvPr>
          <p:cNvSpPr txBox="1"/>
          <p:nvPr/>
        </p:nvSpPr>
        <p:spPr>
          <a:xfrm>
            <a:off x="7497626" y="4118132"/>
            <a:ext cx="4034571" cy="584775"/>
          </a:xfrm>
          <a:prstGeom prst="rect">
            <a:avLst/>
          </a:prstGeom>
          <a:noFill/>
        </p:spPr>
        <p:txBody>
          <a:bodyPr wrap="square" rtlCol="0">
            <a:spAutoFit/>
          </a:bodyPr>
          <a:lstStyle/>
          <a:p>
            <a:r>
              <a:rPr lang="en-US" sz="1600" i="1"/>
              <a:t>Chỉ ra các nhiệm vụ cần làm, các quy trình cần tối </a:t>
            </a:r>
            <a:r>
              <a:rPr lang="vi-VN" sz="1600" i="1"/>
              <a:t>ư</a:t>
            </a:r>
            <a:r>
              <a:rPr lang="en-US" sz="1600" i="1"/>
              <a:t>u cho version mới</a:t>
            </a:r>
          </a:p>
        </p:txBody>
      </p:sp>
    </p:spTree>
    <p:extLst>
      <p:ext uri="{BB962C8B-B14F-4D97-AF65-F5344CB8AC3E}">
        <p14:creationId xmlns:p14="http://schemas.microsoft.com/office/powerpoint/2010/main" val="4953913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500"/>
                                        <p:tgtEl>
                                          <p:spTgt spid="7"/>
                                        </p:tgtEl>
                                      </p:cBhvr>
                                    </p:animEffect>
                                  </p:childTnLst>
                                </p:cTn>
                              </p:par>
                            </p:childTnLst>
                          </p:cTn>
                        </p:par>
                        <p:par>
                          <p:cTn id="8" fill="hold">
                            <p:stCondLst>
                              <p:cond delay="1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325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1500"/>
                                        <p:tgtEl>
                                          <p:spTgt spid="10"/>
                                        </p:tgtEl>
                                      </p:cBhvr>
                                    </p:animEffect>
                                  </p:childTnLst>
                                </p:cTn>
                              </p:par>
                            </p:childTnLst>
                          </p:cTn>
                        </p:par>
                        <p:par>
                          <p:cTn id="19" fill="hold">
                            <p:stCondLst>
                              <p:cond delay="475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9"/>
                                        </p:tgtEl>
                                        <p:attrNameLst>
                                          <p:attrName>style.visibility</p:attrName>
                                        </p:attrNameLst>
                                      </p:cBhvr>
                                      <p:to>
                                        <p:strVal val="visible"/>
                                      </p:to>
                                    </p:set>
                                    <p:anim calcmode="lin" valueType="num">
                                      <p:cBhvr>
                                        <p:cTn id="22" dur="250" fill="hold"/>
                                        <p:tgtEl>
                                          <p:spTgt spid="9"/>
                                        </p:tgtEl>
                                        <p:attrNameLst>
                                          <p:attrName>ppt_x</p:attrName>
                                        </p:attrNameLst>
                                      </p:cBhvr>
                                      <p:tavLst>
                                        <p:tav tm="0">
                                          <p:val>
                                            <p:strVal val="#ppt_x"/>
                                          </p:val>
                                        </p:tav>
                                        <p:tav tm="100000">
                                          <p:val>
                                            <p:strVal val="#ppt_x"/>
                                          </p:val>
                                        </p:tav>
                                      </p:tavLst>
                                    </p:anim>
                                    <p:anim calcmode="lin" valueType="num">
                                      <p:cBhvr>
                                        <p:cTn id="23" dur="250" fill="hold"/>
                                        <p:tgtEl>
                                          <p:spTgt spid="9"/>
                                        </p:tgtEl>
                                        <p:attrNameLst>
                                          <p:attrName>ppt_y</p:attrName>
                                        </p:attrNameLst>
                                      </p:cBhvr>
                                      <p:tavLst>
                                        <p:tav tm="0">
                                          <p:val>
                                            <p:strVal val="#ppt_y-#ppt_h/2"/>
                                          </p:val>
                                        </p:tav>
                                        <p:tav tm="100000">
                                          <p:val>
                                            <p:strVal val="#ppt_y"/>
                                          </p:val>
                                        </p:tav>
                                      </p:tavLst>
                                    </p:anim>
                                    <p:anim calcmode="lin" valueType="num">
                                      <p:cBhvr>
                                        <p:cTn id="24" dur="250" fill="hold"/>
                                        <p:tgtEl>
                                          <p:spTgt spid="9"/>
                                        </p:tgtEl>
                                        <p:attrNameLst>
                                          <p:attrName>ppt_w</p:attrName>
                                        </p:attrNameLst>
                                      </p:cBhvr>
                                      <p:tavLst>
                                        <p:tav tm="0">
                                          <p:val>
                                            <p:strVal val="#ppt_w"/>
                                          </p:val>
                                        </p:tav>
                                        <p:tav tm="100000">
                                          <p:val>
                                            <p:strVal val="#ppt_w"/>
                                          </p:val>
                                        </p:tav>
                                      </p:tavLst>
                                    </p:anim>
                                    <p:anim calcmode="lin" valueType="num">
                                      <p:cBhvr>
                                        <p:cTn id="25" dur="250" fill="hold"/>
                                        <p:tgtEl>
                                          <p:spTgt spid="9"/>
                                        </p:tgtEl>
                                        <p:attrNameLst>
                                          <p:attrName>ppt_h</p:attrName>
                                        </p:attrNameLst>
                                      </p:cBhvr>
                                      <p:tavLst>
                                        <p:tav tm="0">
                                          <p:val>
                                            <p:fltVal val="0"/>
                                          </p:val>
                                        </p:tav>
                                        <p:tav tm="100000">
                                          <p:val>
                                            <p:strVal val="#ppt_h"/>
                                          </p:val>
                                        </p:tav>
                                      </p:tavLst>
                                    </p:anim>
                                  </p:childTnLst>
                                </p:cTn>
                              </p:par>
                            </p:childTnLst>
                          </p:cTn>
                        </p:par>
                        <p:par>
                          <p:cTn id="26" fill="hold">
                            <p:stCondLst>
                              <p:cond delay="7100"/>
                            </p:stCondLst>
                            <p:childTnLst>
                              <p:par>
                                <p:cTn id="27" presetID="14"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1500"/>
                                        <p:tgtEl>
                                          <p:spTgt spid="13"/>
                                        </p:tgtEl>
                                      </p:cBhvr>
                                    </p:animEffect>
                                  </p:childTnLst>
                                </p:cTn>
                              </p:par>
                            </p:childTnLst>
                          </p:cTn>
                        </p:par>
                        <p:par>
                          <p:cTn id="30" fill="hold">
                            <p:stCondLst>
                              <p:cond delay="86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ppt_h/2"/>
                                          </p:val>
                                        </p:tav>
                                        <p:tav tm="100000">
                                          <p:val>
                                            <p:strVal val="#ppt_y"/>
                                          </p:val>
                                        </p:tav>
                                      </p:tavLst>
                                    </p:anim>
                                    <p:anim calcmode="lin" valueType="num">
                                      <p:cBhvr>
                                        <p:cTn id="35" dur="250" fill="hold"/>
                                        <p:tgtEl>
                                          <p:spTgt spid="12"/>
                                        </p:tgtEl>
                                        <p:attrNameLst>
                                          <p:attrName>ppt_w</p:attrName>
                                        </p:attrNameLst>
                                      </p:cBhvr>
                                      <p:tavLst>
                                        <p:tav tm="0">
                                          <p:val>
                                            <p:strVal val="#ppt_w"/>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10150"/>
                            </p:stCondLst>
                            <p:childTnLst>
                              <p:par>
                                <p:cTn id="38" presetID="14"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1500"/>
                                        <p:tgtEl>
                                          <p:spTgt spid="15"/>
                                        </p:tgtEl>
                                      </p:cBhvr>
                                    </p:animEffect>
                                  </p:childTnLst>
                                </p:cTn>
                              </p:par>
                            </p:childTnLst>
                          </p:cTn>
                        </p:par>
                        <p:par>
                          <p:cTn id="41" fill="hold">
                            <p:stCondLst>
                              <p:cond delay="116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ppt_x</p:attrName>
                                        </p:attrNameLst>
                                      </p:cBhvr>
                                      <p:tavLst>
                                        <p:tav tm="0">
                                          <p:val>
                                            <p:strVal val="#ppt_x"/>
                                          </p:val>
                                        </p:tav>
                                        <p:tav tm="100000">
                                          <p:val>
                                            <p:strVal val="#ppt_x"/>
                                          </p:val>
                                        </p:tav>
                                      </p:tavLst>
                                    </p:anim>
                                    <p:anim calcmode="lin" valueType="num">
                                      <p:cBhvr>
                                        <p:cTn id="45" dur="250" fill="hold"/>
                                        <p:tgtEl>
                                          <p:spTgt spid="14"/>
                                        </p:tgtEl>
                                        <p:attrNameLst>
                                          <p:attrName>ppt_y</p:attrName>
                                        </p:attrNameLst>
                                      </p:cBhvr>
                                      <p:tavLst>
                                        <p:tav tm="0">
                                          <p:val>
                                            <p:strVal val="#ppt_y-#ppt_h/2"/>
                                          </p:val>
                                        </p:tav>
                                        <p:tav tm="100000">
                                          <p:val>
                                            <p:strVal val="#ppt_y"/>
                                          </p:val>
                                        </p:tav>
                                      </p:tavLst>
                                    </p:anim>
                                    <p:anim calcmode="lin" valueType="num">
                                      <p:cBhvr>
                                        <p:cTn id="46" dur="250" fill="hold"/>
                                        <p:tgtEl>
                                          <p:spTgt spid="14"/>
                                        </p:tgtEl>
                                        <p:attrNameLst>
                                          <p:attrName>ppt_w</p:attrName>
                                        </p:attrNameLst>
                                      </p:cBhvr>
                                      <p:tavLst>
                                        <p:tav tm="0">
                                          <p:val>
                                            <p:strVal val="#ppt_w"/>
                                          </p:val>
                                        </p:tav>
                                        <p:tav tm="100000">
                                          <p:val>
                                            <p:strVal val="#ppt_w"/>
                                          </p:val>
                                        </p:tav>
                                      </p:tavLst>
                                    </p:anim>
                                    <p:anim calcmode="lin" valueType="num">
                                      <p:cBhvr>
                                        <p:cTn id="47" dur="25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p:bldP spid="13" grpId="0" animBg="1"/>
      <p:bldP spid="1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pic>
        <p:nvPicPr>
          <p:cNvPr id="16386" name="Picture 2" descr="https://f4-zpcloud.zdn.vn/1461665385263754442/eb581e346373a32dfa62.jpg">
            <a:extLst>
              <a:ext uri="{FF2B5EF4-FFF2-40B4-BE49-F238E27FC236}">
                <a16:creationId xmlns:a16="http://schemas.microsoft.com/office/drawing/2014/main" id="{9FA30157-566E-4F1E-8714-5B13F749A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17" t="7001" r="7971" b="7715"/>
          <a:stretch/>
        </p:blipFill>
        <p:spPr bwMode="auto">
          <a:xfrm>
            <a:off x="980739" y="1092609"/>
            <a:ext cx="10230522" cy="506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723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8000">
                <a:solidFill>
                  <a:schemeClr val="bg1"/>
                </a:solidFill>
                <a:cs typeface="+mn-ea"/>
                <a:sym typeface="+mn-lt"/>
              </a:rPr>
              <a:t>04</a:t>
            </a:r>
            <a:endParaRPr lang="zh-CN" altLang="en-US" sz="8000">
              <a:solidFill>
                <a:schemeClr val="bg1"/>
              </a:solidFill>
              <a:cs typeface="+mn-ea"/>
              <a:sym typeface="+mn-lt"/>
            </a:endParaRPr>
          </a:p>
        </p:txBody>
      </p:sp>
      <p:sp>
        <p:nvSpPr>
          <p:cNvPr id="4" name="文本框 3"/>
          <p:cNvSpPr txBox="1"/>
          <p:nvPr/>
        </p:nvSpPr>
        <p:spPr>
          <a:xfrm>
            <a:off x="1675569" y="2924691"/>
            <a:ext cx="8840882" cy="1754326"/>
          </a:xfrm>
          <a:prstGeom prst="rect">
            <a:avLst/>
          </a:prstGeom>
          <a:noFill/>
        </p:spPr>
        <p:txBody>
          <a:bodyPr wrap="none" rtlCol="0">
            <a:spAutoFit/>
          </a:bodyPr>
          <a:lstStyle/>
          <a:p>
            <a:pPr algn="ctr"/>
            <a:r>
              <a:rPr lang="en-US" altLang="zh-CN" sz="5400" b="1">
                <a:solidFill>
                  <a:srgbClr val="FFFF00"/>
                </a:solidFill>
                <a:cs typeface="+mn-ea"/>
                <a:sym typeface="+mn-lt"/>
              </a:rPr>
              <a:t>Giao lưu </a:t>
            </a:r>
          </a:p>
          <a:p>
            <a:pPr algn="ctr"/>
            <a:r>
              <a:rPr lang="en-US" altLang="zh-CN" sz="5400" b="1">
                <a:solidFill>
                  <a:srgbClr val="FFFF00"/>
                </a:solidFill>
                <a:cs typeface="+mn-ea"/>
                <a:sym typeface="+mn-lt"/>
              </a:rPr>
              <a:t>khảo sát nhu cầu học viên</a:t>
            </a:r>
            <a:endParaRPr lang="zh-CN" altLang="en-US" sz="5400" b="1">
              <a:solidFill>
                <a:srgbClr val="FFFF00"/>
              </a:solidFill>
              <a:cs typeface="+mn-ea"/>
              <a:sym typeface="+mn-lt"/>
            </a:endParaRPr>
          </a:p>
        </p:txBody>
      </p:sp>
      <p:sp>
        <p:nvSpPr>
          <p:cNvPr id="5" name="Rectangle 4">
            <a:extLst>
              <a:ext uri="{FF2B5EF4-FFF2-40B4-BE49-F238E27FC236}">
                <a16:creationId xmlns:a16="http://schemas.microsoft.com/office/drawing/2014/main" id="{FC8ADC87-E963-45E0-8903-6564CB68DE17}"/>
              </a:ext>
            </a:extLst>
          </p:cNvPr>
          <p:cNvSpPr/>
          <p:nvPr/>
        </p:nvSpPr>
        <p:spPr>
          <a:xfrm>
            <a:off x="4034377" y="4757007"/>
            <a:ext cx="4123245" cy="523220"/>
          </a:xfrm>
          <a:prstGeom prst="rect">
            <a:avLst/>
          </a:prstGeom>
        </p:spPr>
        <p:txBody>
          <a:bodyPr wrap="none">
            <a:spAutoFit/>
          </a:bodyPr>
          <a:lstStyle/>
          <a:p>
            <a:r>
              <a:rPr lang="en-US" sz="2800">
                <a:solidFill>
                  <a:schemeClr val="bg1"/>
                </a:solidFill>
              </a:rPr>
              <a:t>Exchange, survey needs</a:t>
            </a:r>
          </a:p>
        </p:txBody>
      </p:sp>
    </p:spTree>
    <p:extLst>
      <p:ext uri="{BB962C8B-B14F-4D97-AF65-F5344CB8AC3E}">
        <p14:creationId xmlns:p14="http://schemas.microsoft.com/office/powerpoint/2010/main" val="10852890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D3487-A635-43EB-A678-44CF2FFED4E1}"/>
              </a:ext>
            </a:extLst>
          </p:cNvPr>
          <p:cNvSpPr>
            <a:spLocks noGrp="1"/>
          </p:cNvSpPr>
          <p:nvPr>
            <p:ph type="title"/>
          </p:nvPr>
        </p:nvSpPr>
        <p:spPr>
          <a:xfrm>
            <a:off x="227428" y="974533"/>
            <a:ext cx="5714652" cy="1601398"/>
          </a:xfrm>
        </p:spPr>
        <p:txBody>
          <a:bodyPr/>
          <a:lstStyle/>
          <a:p>
            <a:pPr algn="ctr"/>
            <a:r>
              <a:rPr lang="en-US"/>
              <a:t>Nhóm zalo </a:t>
            </a:r>
            <a:br>
              <a:rPr lang="en-US"/>
            </a:br>
            <a:r>
              <a:rPr lang="en-US"/>
              <a:t>trao đổi sau buổi học</a:t>
            </a:r>
          </a:p>
        </p:txBody>
      </p:sp>
      <p:pic>
        <p:nvPicPr>
          <p:cNvPr id="17410" name="Picture 2" descr="https://f23-zpc.zdn.vn/3121361885991643249/e244266ea42964773d38.jpg">
            <a:extLst>
              <a:ext uri="{FF2B5EF4-FFF2-40B4-BE49-F238E27FC236}">
                <a16:creationId xmlns:a16="http://schemas.microsoft.com/office/drawing/2014/main" id="{82389AC9-7612-4D04-BC3B-895079BEA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624" y="3429000"/>
            <a:ext cx="3011246" cy="32186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A1A294-72C4-4D72-97E3-6F17BEF1D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633" y="3547195"/>
            <a:ext cx="3011247" cy="3011247"/>
          </a:xfrm>
          <a:prstGeom prst="rect">
            <a:avLst/>
          </a:prstGeom>
        </p:spPr>
      </p:pic>
      <p:sp>
        <p:nvSpPr>
          <p:cNvPr id="7" name="Title 2">
            <a:extLst>
              <a:ext uri="{FF2B5EF4-FFF2-40B4-BE49-F238E27FC236}">
                <a16:creationId xmlns:a16="http://schemas.microsoft.com/office/drawing/2014/main" id="{879682F3-ECD9-4020-8676-216DA89AC3D2}"/>
              </a:ext>
            </a:extLst>
          </p:cNvPr>
          <p:cNvSpPr txBox="1">
            <a:spLocks/>
          </p:cNvSpPr>
          <p:nvPr/>
        </p:nvSpPr>
        <p:spPr>
          <a:xfrm>
            <a:off x="6477348" y="974533"/>
            <a:ext cx="5714652" cy="1601398"/>
          </a:xfrm>
          <a:prstGeom prst="rect">
            <a:avLst/>
          </a:prstGeom>
        </p:spPr>
        <p:txBody>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pPr algn="ctr"/>
            <a:r>
              <a:rPr lang="en-US"/>
              <a:t>Form khảo sát thông tin học viên</a:t>
            </a:r>
          </a:p>
        </p:txBody>
      </p:sp>
    </p:spTree>
    <p:extLst>
      <p:ext uri="{BB962C8B-B14F-4D97-AF65-F5344CB8AC3E}">
        <p14:creationId xmlns:p14="http://schemas.microsoft.com/office/powerpoint/2010/main" val="3472846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1" y="2408841"/>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1603" y="1263638"/>
            <a:ext cx="1967594" cy="1967594"/>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8000">
                <a:solidFill>
                  <a:schemeClr val="bg1"/>
                </a:solidFill>
                <a:cs typeface="+mn-ea"/>
                <a:sym typeface="+mn-lt"/>
              </a:rPr>
              <a:t>05</a:t>
            </a:r>
            <a:endParaRPr lang="zh-CN" altLang="en-US" sz="8000">
              <a:solidFill>
                <a:schemeClr val="bg1"/>
              </a:solidFill>
              <a:cs typeface="+mn-ea"/>
              <a:sym typeface="+mn-lt"/>
            </a:endParaRPr>
          </a:p>
        </p:txBody>
      </p:sp>
      <p:sp>
        <p:nvSpPr>
          <p:cNvPr id="4" name="文本框 3"/>
          <p:cNvSpPr txBox="1"/>
          <p:nvPr/>
        </p:nvSpPr>
        <p:spPr>
          <a:xfrm>
            <a:off x="654664" y="3359589"/>
            <a:ext cx="10881505" cy="923330"/>
          </a:xfrm>
          <a:prstGeom prst="rect">
            <a:avLst/>
          </a:prstGeom>
          <a:noFill/>
        </p:spPr>
        <p:txBody>
          <a:bodyPr wrap="none" rtlCol="0">
            <a:spAutoFit/>
          </a:bodyPr>
          <a:lstStyle/>
          <a:p>
            <a:pPr algn="ctr"/>
            <a:r>
              <a:rPr lang="en-US" altLang="zh-CN" sz="5400" b="1">
                <a:solidFill>
                  <a:srgbClr val="FFFF00"/>
                </a:solidFill>
                <a:cs typeface="+mn-ea"/>
                <a:sym typeface="+mn-lt"/>
              </a:rPr>
              <a:t>Các ngôn ngữ lập trình phổ biến</a:t>
            </a:r>
            <a:endParaRPr lang="zh-CN" altLang="en-US" sz="5400" b="1">
              <a:solidFill>
                <a:srgbClr val="FFFF00"/>
              </a:solidFill>
              <a:cs typeface="+mn-ea"/>
              <a:sym typeface="+mn-lt"/>
            </a:endParaRPr>
          </a:p>
        </p:txBody>
      </p:sp>
      <p:sp>
        <p:nvSpPr>
          <p:cNvPr id="5" name="Rectangle 4">
            <a:extLst>
              <a:ext uri="{FF2B5EF4-FFF2-40B4-BE49-F238E27FC236}">
                <a16:creationId xmlns:a16="http://schemas.microsoft.com/office/drawing/2014/main" id="{FC8ADC87-E963-45E0-8903-6564CB68DE17}"/>
              </a:ext>
            </a:extLst>
          </p:cNvPr>
          <p:cNvSpPr/>
          <p:nvPr/>
        </p:nvSpPr>
        <p:spPr>
          <a:xfrm>
            <a:off x="4033776" y="5191905"/>
            <a:ext cx="5649303" cy="523220"/>
          </a:xfrm>
          <a:prstGeom prst="rect">
            <a:avLst/>
          </a:prstGeom>
        </p:spPr>
        <p:txBody>
          <a:bodyPr wrap="none">
            <a:spAutoFit/>
          </a:bodyPr>
          <a:lstStyle/>
          <a:p>
            <a:r>
              <a:rPr lang="en-US" sz="2800">
                <a:solidFill>
                  <a:schemeClr val="bg1"/>
                </a:solidFill>
              </a:rPr>
              <a:t>Popular programming Languages</a:t>
            </a:r>
          </a:p>
        </p:txBody>
      </p:sp>
    </p:spTree>
    <p:extLst>
      <p:ext uri="{BB962C8B-B14F-4D97-AF65-F5344CB8AC3E}">
        <p14:creationId xmlns:p14="http://schemas.microsoft.com/office/powerpoint/2010/main" val="34056399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5168727" y="948730"/>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a:solidFill>
                  <a:srgbClr val="0070C0"/>
                </a:solidFill>
                <a:cs typeface="+mn-ea"/>
                <a:sym typeface="+mn-lt"/>
              </a:rPr>
              <a:t>01</a:t>
            </a:r>
            <a:endParaRPr lang="zh-CN" altLang="en-US" sz="3200" spc="100">
              <a:solidFill>
                <a:srgbClr val="0070C0"/>
              </a:solidFill>
              <a:cs typeface="+mn-ea"/>
              <a:sym typeface="+mn-lt"/>
            </a:endParaRPr>
          </a:p>
        </p:txBody>
      </p:sp>
      <p:sp>
        <p:nvSpPr>
          <p:cNvPr id="3" name="文本框 2"/>
          <p:cNvSpPr txBox="1"/>
          <p:nvPr/>
        </p:nvSpPr>
        <p:spPr>
          <a:xfrm>
            <a:off x="6059882" y="834534"/>
            <a:ext cx="5211683" cy="954107"/>
          </a:xfrm>
          <a:prstGeom prst="rect">
            <a:avLst/>
          </a:prstGeom>
          <a:noFill/>
        </p:spPr>
        <p:txBody>
          <a:bodyPr wrap="none" rtlCol="0">
            <a:spAutoFit/>
          </a:bodyPr>
          <a:lstStyle/>
          <a:p>
            <a:r>
              <a:rPr lang="en-US" altLang="zh-CN" sz="2800" b="1">
                <a:solidFill>
                  <a:srgbClr val="0070C0"/>
                </a:solidFill>
                <a:cs typeface="+mn-ea"/>
                <a:sym typeface="+mn-lt"/>
              </a:rPr>
              <a:t>GIỚI THIỆU</a:t>
            </a:r>
          </a:p>
          <a:p>
            <a:r>
              <a:rPr lang="en-US" altLang="zh-CN" sz="2800" b="1">
                <a:cs typeface="+mn-ea"/>
                <a:sym typeface="+mn-lt"/>
              </a:rPr>
              <a:t>WELCOME – INTRODUCTION</a:t>
            </a:r>
            <a:endParaRPr lang="zh-CN" altLang="en-US" sz="2800" b="1">
              <a:cs typeface="+mn-ea"/>
              <a:sym typeface="+mn-lt"/>
            </a:endParaRPr>
          </a:p>
        </p:txBody>
      </p:sp>
      <p:cxnSp>
        <p:nvCxnSpPr>
          <p:cNvPr id="4" name="直接连接符 3"/>
          <p:cNvCxnSpPr>
            <a:cxnSpLocks/>
          </p:cNvCxnSpPr>
          <p:nvPr/>
        </p:nvCxnSpPr>
        <p:spPr>
          <a:xfrm>
            <a:off x="6137092" y="1311588"/>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5168727" y="2269680"/>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02</a:t>
            </a:r>
            <a:endParaRPr lang="zh-CN" altLang="en-US" sz="3200">
              <a:solidFill>
                <a:schemeClr val="bg1"/>
              </a:solidFill>
              <a:cs typeface="+mn-ea"/>
              <a:sym typeface="+mn-lt"/>
            </a:endParaRPr>
          </a:p>
        </p:txBody>
      </p:sp>
      <p:sp>
        <p:nvSpPr>
          <p:cNvPr id="6" name="文本框 5"/>
          <p:cNvSpPr txBox="1"/>
          <p:nvPr/>
        </p:nvSpPr>
        <p:spPr>
          <a:xfrm>
            <a:off x="6059882" y="2107356"/>
            <a:ext cx="3775393" cy="954107"/>
          </a:xfrm>
          <a:prstGeom prst="rect">
            <a:avLst/>
          </a:prstGeom>
          <a:noFill/>
        </p:spPr>
        <p:txBody>
          <a:bodyPr wrap="none" rtlCol="0">
            <a:spAutoFit/>
          </a:bodyPr>
          <a:lstStyle/>
          <a:p>
            <a:r>
              <a:rPr lang="en-US" altLang="zh-CN" sz="2800" b="1">
                <a:solidFill>
                  <a:srgbClr val="0070C0"/>
                </a:solidFill>
                <a:cs typeface="+mn-ea"/>
                <a:sym typeface="+mn-lt"/>
              </a:rPr>
              <a:t>Mục tiêu của lớp học</a:t>
            </a:r>
          </a:p>
          <a:p>
            <a:r>
              <a:rPr lang="en-US" altLang="zh-CN" sz="2800" b="1">
                <a:cs typeface="+mn-ea"/>
                <a:sym typeface="+mn-lt"/>
              </a:rPr>
              <a:t>Class Objectives</a:t>
            </a:r>
            <a:endParaRPr lang="zh-CN" altLang="en-US" sz="2800" b="1">
              <a:cs typeface="+mn-ea"/>
              <a:sym typeface="+mn-lt"/>
            </a:endParaRPr>
          </a:p>
        </p:txBody>
      </p:sp>
      <p:cxnSp>
        <p:nvCxnSpPr>
          <p:cNvPr id="7" name="直接连接符 6"/>
          <p:cNvCxnSpPr>
            <a:cxnSpLocks/>
          </p:cNvCxnSpPr>
          <p:nvPr/>
        </p:nvCxnSpPr>
        <p:spPr>
          <a:xfrm>
            <a:off x="6137092" y="263267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5168727" y="3734413"/>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rgbClr val="0070C0"/>
                </a:solidFill>
                <a:cs typeface="+mn-ea"/>
                <a:sym typeface="+mn-lt"/>
              </a:rPr>
              <a:t>03</a:t>
            </a:r>
            <a:endParaRPr lang="zh-CN" altLang="en-US" sz="3200">
              <a:solidFill>
                <a:srgbClr val="0070C0"/>
              </a:solidFill>
              <a:cs typeface="+mn-ea"/>
              <a:sym typeface="+mn-lt"/>
            </a:endParaRPr>
          </a:p>
        </p:txBody>
      </p:sp>
      <p:sp>
        <p:nvSpPr>
          <p:cNvPr id="9" name="文本框 8"/>
          <p:cNvSpPr txBox="1"/>
          <p:nvPr/>
        </p:nvSpPr>
        <p:spPr>
          <a:xfrm>
            <a:off x="6010627" y="3676513"/>
            <a:ext cx="6090963" cy="769441"/>
          </a:xfrm>
          <a:prstGeom prst="rect">
            <a:avLst/>
          </a:prstGeom>
          <a:noFill/>
        </p:spPr>
        <p:txBody>
          <a:bodyPr wrap="none" rtlCol="0">
            <a:spAutoFit/>
          </a:bodyPr>
          <a:lstStyle/>
          <a:p>
            <a:r>
              <a:rPr lang="en-US" altLang="zh-CN" sz="2200" b="1">
                <a:solidFill>
                  <a:srgbClr val="FF0909"/>
                </a:solidFill>
                <a:cs typeface="+mn-ea"/>
                <a:sym typeface="+mn-lt"/>
              </a:rPr>
              <a:t>TỔNG QUAN VỀ CHUYỂN ĐỔI SỐ</a:t>
            </a:r>
          </a:p>
          <a:p>
            <a:r>
              <a:rPr lang="en-US" altLang="zh-CN" sz="2200" b="1">
                <a:cs typeface="+mn-ea"/>
                <a:sym typeface="+mn-lt"/>
              </a:rPr>
              <a:t>OVERVIEW OF DIGITAL TRANSFORMATION</a:t>
            </a:r>
            <a:endParaRPr lang="zh-CN" altLang="en-US" sz="2200" b="1">
              <a:cs typeface="+mn-ea"/>
              <a:sym typeface="+mn-lt"/>
            </a:endParaRPr>
          </a:p>
        </p:txBody>
      </p:sp>
      <p:cxnSp>
        <p:nvCxnSpPr>
          <p:cNvPr id="10" name="直接连接符 9"/>
          <p:cNvCxnSpPr>
            <a:cxnSpLocks/>
          </p:cNvCxnSpPr>
          <p:nvPr/>
        </p:nvCxnSpPr>
        <p:spPr>
          <a:xfrm>
            <a:off x="6137092" y="404027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5168727" y="5313602"/>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04</a:t>
            </a:r>
            <a:endParaRPr lang="zh-CN" altLang="en-US" sz="3200">
              <a:solidFill>
                <a:schemeClr val="bg1"/>
              </a:solidFill>
              <a:cs typeface="+mn-ea"/>
              <a:sym typeface="+mn-lt"/>
            </a:endParaRPr>
          </a:p>
        </p:txBody>
      </p:sp>
      <p:sp>
        <p:nvSpPr>
          <p:cNvPr id="12" name="文本框 11"/>
          <p:cNvSpPr txBox="1"/>
          <p:nvPr/>
        </p:nvSpPr>
        <p:spPr>
          <a:xfrm>
            <a:off x="6059882" y="5199406"/>
            <a:ext cx="3329694" cy="954107"/>
          </a:xfrm>
          <a:prstGeom prst="rect">
            <a:avLst/>
          </a:prstGeom>
          <a:noFill/>
        </p:spPr>
        <p:txBody>
          <a:bodyPr wrap="none" rtlCol="0">
            <a:spAutoFit/>
          </a:bodyPr>
          <a:lstStyle/>
          <a:p>
            <a:r>
              <a:rPr lang="vi-VN" altLang="zh-CN" sz="2800" b="1">
                <a:solidFill>
                  <a:srgbClr val="C00000"/>
                </a:solidFill>
                <a:cs typeface="+mn-ea"/>
                <a:sym typeface="+mn-lt"/>
              </a:rPr>
              <a:t>GIAO LƯU</a:t>
            </a:r>
            <a:endParaRPr lang="en-US" altLang="zh-CN" sz="2800" b="1">
              <a:solidFill>
                <a:srgbClr val="C00000"/>
              </a:solidFill>
              <a:cs typeface="+mn-ea"/>
              <a:sym typeface="+mn-lt"/>
            </a:endParaRPr>
          </a:p>
          <a:p>
            <a:r>
              <a:rPr lang="en-US" altLang="zh-CN" sz="2800" b="1">
                <a:cs typeface="+mn-ea"/>
                <a:sym typeface="+mn-lt"/>
              </a:rPr>
              <a:t>DEMAND SURVEY</a:t>
            </a:r>
            <a:endParaRPr lang="zh-CN" altLang="en-US" sz="2800" b="1">
              <a:cs typeface="+mn-ea"/>
              <a:sym typeface="+mn-lt"/>
            </a:endParaRPr>
          </a:p>
        </p:txBody>
      </p:sp>
      <p:cxnSp>
        <p:nvCxnSpPr>
          <p:cNvPr id="13" name="直接连接符 12"/>
          <p:cNvCxnSpPr>
            <a:cxnSpLocks/>
          </p:cNvCxnSpPr>
          <p:nvPr/>
        </p:nvCxnSpPr>
        <p:spPr>
          <a:xfrm>
            <a:off x="6137092" y="567646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570208" cy="830997"/>
          </a:xfrm>
          <a:prstGeom prst="rect">
            <a:avLst/>
          </a:prstGeom>
        </p:spPr>
        <p:txBody>
          <a:bodyPr wrap="none">
            <a:spAutoFit/>
          </a:bodyPr>
          <a:lstStyle/>
          <a:p>
            <a:pPr>
              <a:defRPr/>
            </a:pPr>
            <a:r>
              <a:rPr lang="en-US" altLang="zh-CN" sz="4800" b="1" kern="100">
                <a:solidFill>
                  <a:schemeClr val="bg1"/>
                </a:solidFill>
                <a:cs typeface="+mn-ea"/>
                <a:sym typeface="+mn-lt"/>
              </a:rPr>
              <a:t>CONTENTS</a:t>
            </a:r>
          </a:p>
        </p:txBody>
      </p:sp>
      <p:sp>
        <p:nvSpPr>
          <p:cNvPr id="21" name="矩形 20"/>
          <p:cNvSpPr/>
          <p:nvPr/>
        </p:nvSpPr>
        <p:spPr>
          <a:xfrm>
            <a:off x="527107" y="3780710"/>
            <a:ext cx="3613191" cy="335156"/>
          </a:xfrm>
          <a:prstGeom prst="rect">
            <a:avLst/>
          </a:prstGeom>
        </p:spPr>
        <p:txBody>
          <a:bodyPr wrap="square">
            <a:spAutoFit/>
          </a:bodyPr>
          <a:lstStyle/>
          <a:p>
            <a:pPr lvl="0">
              <a:lnSpc>
                <a:spcPct val="150000"/>
              </a:lnSpc>
            </a:pPr>
            <a:r>
              <a:rPr lang="en-US" altLang="zh-CN" sz="1200">
                <a:solidFill>
                  <a:schemeClr val="bg1"/>
                </a:solidFill>
                <a:cs typeface="+mn-ea"/>
                <a:sym typeface="+mn-lt"/>
              </a:rPr>
              <a:t>Giới thiệu tổng quan về mục tiêu buổi học</a:t>
            </a:r>
          </a:p>
        </p:txBody>
      </p: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4.16667E-6 4.44444E-6 L 4.16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9" fill="hold">
                            <p:stCondLst>
                              <p:cond delay="3450"/>
                            </p:stCondLst>
                            <p:childTnLst>
                              <p:par>
                                <p:cTn id="20" presetID="23" presetClass="entr" presetSubtype="16" fill="hold" nodeType="afterEffect">
                                  <p:stCondLst>
                                    <p:cond delay="0"/>
                                  </p:stCondLst>
                                  <p:iterate type="lt">
                                    <p:tmPct val="10000"/>
                                  </p:iterate>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p:cTn id="2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435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42" presetClass="path" presetSubtype="0" decel="100000" fill="hold" grpId="1" nodeType="withEffect">
                                  <p:stCondLst>
                                    <p:cond delay="0"/>
                                  </p:stCondLst>
                                  <p:childTnLst>
                                    <p:animMotion origin="layout" path="M 4.16667E-6 -3.7037E-7 L 4.16667E-6 -0.10903 " pathEditMode="relative" rAng="0" ptsTypes="AA">
                                      <p:cBhvr>
                                        <p:cTn id="29" dur="1000" spd="-100000" fill="hold"/>
                                        <p:tgtEl>
                                          <p:spTgt spid="5"/>
                                        </p:tgtEl>
                                        <p:attrNameLst>
                                          <p:attrName>ppt_x</p:attrName>
                                          <p:attrName>ppt_y</p:attrName>
                                        </p:attrNameLst>
                                      </p:cBhvr>
                                      <p:rCtr x="0" y="-5463"/>
                                    </p:animMotion>
                                  </p:childTnLst>
                                </p:cTn>
                              </p:par>
                            </p:childTnLst>
                          </p:cTn>
                        </p:par>
                        <p:par>
                          <p:cTn id="30" fill="hold">
                            <p:stCondLst>
                              <p:cond delay="535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par>
                          <p:cTn id="34" fill="hold">
                            <p:stCondLst>
                              <p:cond delay="6350"/>
                            </p:stCondLst>
                            <p:childTnLst>
                              <p:par>
                                <p:cTn id="35" presetID="23" presetClass="entr" presetSubtype="16" fill="hold" nodeType="afterEffect">
                                  <p:stCondLst>
                                    <p:cond delay="0"/>
                                  </p:stCondLst>
                                  <p:iterate type="lt">
                                    <p:tmPct val="10000"/>
                                  </p:iterate>
                                  <p:childTnLst>
                                    <p:set>
                                      <p:cBhvr>
                                        <p:cTn id="36" dur="1" fill="hold">
                                          <p:stCondLst>
                                            <p:cond delay="0"/>
                                          </p:stCondLst>
                                        </p:cTn>
                                        <p:tgtEl>
                                          <p:spTgt spid="6">
                                            <p:txEl>
                                              <p:pRg st="0" end="0"/>
                                            </p:txEl>
                                          </p:spTgt>
                                        </p:tgtEl>
                                        <p:attrNameLst>
                                          <p:attrName>style.visibility</p:attrName>
                                        </p:attrNameLst>
                                      </p:cBhvr>
                                      <p:to>
                                        <p:strVal val="visible"/>
                                      </p:to>
                                    </p:set>
                                    <p:anim calcmode="lin" valueType="num">
                                      <p:cBhvr>
                                        <p:cTn id="3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9" fill="hold">
                            <p:stCondLst>
                              <p:cond delay="7600"/>
                            </p:stCondLst>
                            <p:childTnLst>
                              <p:par>
                                <p:cTn id="40" presetID="23" presetClass="entr" presetSubtype="16" fill="hold" nodeType="afterEffect">
                                  <p:stCondLst>
                                    <p:cond delay="0"/>
                                  </p:stCondLst>
                                  <p:iterate type="lt">
                                    <p:tmPct val="10000"/>
                                  </p:iterate>
                                  <p:childTnLst>
                                    <p:set>
                                      <p:cBhvr>
                                        <p:cTn id="41" dur="1" fill="hold">
                                          <p:stCondLst>
                                            <p:cond delay="0"/>
                                          </p:stCondLst>
                                        </p:cTn>
                                        <p:tgtEl>
                                          <p:spTgt spid="6">
                                            <p:txEl>
                                              <p:pRg st="1" end="1"/>
                                            </p:txEl>
                                          </p:spTgt>
                                        </p:tgtEl>
                                        <p:attrNameLst>
                                          <p:attrName>style.visibility</p:attrName>
                                        </p:attrNameLst>
                                      </p:cBhvr>
                                      <p:to>
                                        <p:strVal val="visible"/>
                                      </p:to>
                                    </p:set>
                                    <p:anim calcmode="lin" valueType="num">
                                      <p:cBhvr>
                                        <p:cTn id="4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1" end="1"/>
                                            </p:txEl>
                                          </p:spTgt>
                                        </p:tgtEl>
                                        <p:attrNameLst>
                                          <p:attrName>ppt_h</p:attrName>
                                        </p:attrNameLst>
                                      </p:cBhvr>
                                      <p:tavLst>
                                        <p:tav tm="0">
                                          <p:val>
                                            <p:fltVal val="0"/>
                                          </p:val>
                                        </p:tav>
                                        <p:tav tm="100000">
                                          <p:val>
                                            <p:strVal val="#ppt_h"/>
                                          </p:val>
                                        </p:tav>
                                      </p:tavLst>
                                    </p:anim>
                                  </p:childTnLst>
                                </p:cTn>
                              </p:par>
                            </p:childTnLst>
                          </p:cTn>
                        </p:par>
                        <p:par>
                          <p:cTn id="44" fill="hold">
                            <p:stCondLst>
                              <p:cond delay="88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childTnLst>
                                </p:cTn>
                              </p:par>
                              <p:par>
                                <p:cTn id="48" presetID="42" presetClass="path" presetSubtype="0" decel="100000" fill="hold" grpId="1" nodeType="withEffect">
                                  <p:stCondLst>
                                    <p:cond delay="0"/>
                                  </p:stCondLst>
                                  <p:childTnLst>
                                    <p:animMotion origin="layout" path="M 4.16667E-6 4.81481E-6 L 4.16667E-6 -0.10903 " pathEditMode="relative" rAng="0" ptsTypes="AA">
                                      <p:cBhvr>
                                        <p:cTn id="49" dur="1000" spd="-100000" fill="hold"/>
                                        <p:tgtEl>
                                          <p:spTgt spid="8"/>
                                        </p:tgtEl>
                                        <p:attrNameLst>
                                          <p:attrName>ppt_x</p:attrName>
                                          <p:attrName>ppt_y</p:attrName>
                                        </p:attrNameLst>
                                      </p:cBhvr>
                                      <p:rCtr x="0" y="-5463"/>
                                    </p:animMotion>
                                  </p:childTnLst>
                                </p:cTn>
                              </p:par>
                            </p:childTnLst>
                          </p:cTn>
                        </p:par>
                        <p:par>
                          <p:cTn id="50" fill="hold">
                            <p:stCondLst>
                              <p:cond delay="98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par>
                          <p:cTn id="54" fill="hold">
                            <p:stCondLst>
                              <p:cond delay="10800"/>
                            </p:stCondLst>
                            <p:childTnLst>
                              <p:par>
                                <p:cTn id="55" presetID="23" presetClass="entr" presetSubtype="16" fill="hold" nodeType="afterEffect">
                                  <p:stCondLst>
                                    <p:cond delay="0"/>
                                  </p:stCondLst>
                                  <p:iterate type="lt">
                                    <p:tmPct val="10000"/>
                                  </p:iterate>
                                  <p:childTnLst>
                                    <p:set>
                                      <p:cBhvr>
                                        <p:cTn id="56" dur="1" fill="hold">
                                          <p:stCondLst>
                                            <p:cond delay="0"/>
                                          </p:stCondLst>
                                        </p:cTn>
                                        <p:tgtEl>
                                          <p:spTgt spid="9">
                                            <p:txEl>
                                              <p:pRg st="0" end="0"/>
                                            </p:txEl>
                                          </p:spTgt>
                                        </p:tgtEl>
                                        <p:attrNameLst>
                                          <p:attrName>style.visibility</p:attrName>
                                        </p:attrNameLst>
                                      </p:cBhvr>
                                      <p:to>
                                        <p:strVal val="visible"/>
                                      </p:to>
                                    </p:set>
                                    <p:anim calcmode="lin" valueType="num">
                                      <p:cBhvr>
                                        <p:cTn id="5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59" fill="hold">
                            <p:stCondLst>
                              <p:cond delay="1230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9">
                                            <p:txEl>
                                              <p:pRg st="1" end="1"/>
                                            </p:txEl>
                                          </p:spTgt>
                                        </p:tgtEl>
                                        <p:attrNameLst>
                                          <p:attrName>style.visibility</p:attrName>
                                        </p:attrNameLst>
                                      </p:cBhvr>
                                      <p:to>
                                        <p:strVal val="visible"/>
                                      </p:to>
                                    </p:set>
                                    <p:anim calcmode="lin" valueType="num">
                                      <p:cBhvr>
                                        <p:cTn id="6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63" dur="500" fill="hold"/>
                                        <p:tgtEl>
                                          <p:spTgt spid="9">
                                            <p:txEl>
                                              <p:pRg st="1" end="1"/>
                                            </p:txEl>
                                          </p:spTgt>
                                        </p:tgtEl>
                                        <p:attrNameLst>
                                          <p:attrName>ppt_h</p:attrName>
                                        </p:attrNameLst>
                                      </p:cBhvr>
                                      <p:tavLst>
                                        <p:tav tm="0">
                                          <p:val>
                                            <p:fltVal val="0"/>
                                          </p:val>
                                        </p:tav>
                                        <p:tav tm="100000">
                                          <p:val>
                                            <p:strVal val="#ppt_h"/>
                                          </p:val>
                                        </p:tav>
                                      </p:tavLst>
                                    </p:anim>
                                  </p:childTnLst>
                                </p:cTn>
                              </p:par>
                            </p:childTnLst>
                          </p:cTn>
                        </p:par>
                        <p:par>
                          <p:cTn id="64" fill="hold">
                            <p:stCondLst>
                              <p:cond delay="143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grpId="1" nodeType="withEffect">
                                  <p:stCondLst>
                                    <p:cond delay="0"/>
                                  </p:stCondLst>
                                  <p:childTnLst>
                                    <p:animMotion origin="layout" path="M 4.16667E-6 1.11022E-16 L 4.16667E-6 -0.10903 " pathEditMode="relative" rAng="0" ptsTypes="AA">
                                      <p:cBhvr>
                                        <p:cTn id="69" dur="1000" spd="-100000" fill="hold"/>
                                        <p:tgtEl>
                                          <p:spTgt spid="11"/>
                                        </p:tgtEl>
                                        <p:attrNameLst>
                                          <p:attrName>ppt_x</p:attrName>
                                          <p:attrName>ppt_y</p:attrName>
                                        </p:attrNameLst>
                                      </p:cBhvr>
                                      <p:rCtr x="0" y="-5463"/>
                                    </p:animMotion>
                                  </p:childTnLst>
                                </p:cTn>
                              </p:par>
                            </p:childTnLst>
                          </p:cTn>
                        </p:par>
                        <p:par>
                          <p:cTn id="70" fill="hold">
                            <p:stCondLst>
                              <p:cond delay="15300"/>
                            </p:stCondLst>
                            <p:childTnLst>
                              <p:par>
                                <p:cTn id="71" presetID="22" presetClass="entr" presetSubtype="8"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1000"/>
                                        <p:tgtEl>
                                          <p:spTgt spid="13"/>
                                        </p:tgtEl>
                                      </p:cBhvr>
                                    </p:animEffect>
                                  </p:childTnLst>
                                </p:cTn>
                              </p:par>
                            </p:childTnLst>
                          </p:cTn>
                        </p:par>
                        <p:par>
                          <p:cTn id="74" fill="hold">
                            <p:stCondLst>
                              <p:cond delay="16300"/>
                            </p:stCondLst>
                            <p:childTnLst>
                              <p:par>
                                <p:cTn id="75" presetID="23" presetClass="entr" presetSubtype="16" fill="hold" nodeType="afterEffect">
                                  <p:stCondLst>
                                    <p:cond delay="0"/>
                                  </p:stCondLst>
                                  <p:iterate type="lt">
                                    <p:tmPct val="10000"/>
                                  </p:iterate>
                                  <p:childTnLst>
                                    <p:set>
                                      <p:cBhvr>
                                        <p:cTn id="76" dur="1" fill="hold">
                                          <p:stCondLst>
                                            <p:cond delay="0"/>
                                          </p:stCondLst>
                                        </p:cTn>
                                        <p:tgtEl>
                                          <p:spTgt spid="12">
                                            <p:txEl>
                                              <p:pRg st="0" end="0"/>
                                            </p:txEl>
                                          </p:spTgt>
                                        </p:tgtEl>
                                        <p:attrNameLst>
                                          <p:attrName>style.visibility</p:attrName>
                                        </p:attrNameLst>
                                      </p:cBhvr>
                                      <p:to>
                                        <p:strVal val="visible"/>
                                      </p:to>
                                    </p:set>
                                    <p:anim calcmode="lin" valueType="num">
                                      <p:cBhvr>
                                        <p:cTn id="7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par>
                          <p:cTn id="79" fill="hold">
                            <p:stCondLst>
                              <p:cond delay="17100"/>
                            </p:stCondLst>
                            <p:childTnLst>
                              <p:par>
                                <p:cTn id="80" presetID="23" presetClass="entr" presetSubtype="16" fill="hold" nodeType="afterEffect">
                                  <p:stCondLst>
                                    <p:cond delay="0"/>
                                  </p:stCondLst>
                                  <p:iterate type="lt">
                                    <p:tmPct val="10000"/>
                                  </p:iterate>
                                  <p:childTnLst>
                                    <p:set>
                                      <p:cBhvr>
                                        <p:cTn id="81" dur="1" fill="hold">
                                          <p:stCondLst>
                                            <p:cond delay="0"/>
                                          </p:stCondLst>
                                        </p:cTn>
                                        <p:tgtEl>
                                          <p:spTgt spid="12">
                                            <p:txEl>
                                              <p:pRg st="1" end="1"/>
                                            </p:txEl>
                                          </p:spTgt>
                                        </p:tgtEl>
                                        <p:attrNameLst>
                                          <p:attrName>style.visibility</p:attrName>
                                        </p:attrNameLst>
                                      </p:cBhvr>
                                      <p:to>
                                        <p:strVal val="visible"/>
                                      </p:to>
                                    </p:set>
                                    <p:anim calcmode="lin" valueType="num">
                                      <p:cBhvr>
                                        <p:cTn id="82"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83" dur="500" fill="hold"/>
                                        <p:tgtEl>
                                          <p:spTgt spid="12">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4F97-9CF8-43C0-B60B-6741471D8863}"/>
              </a:ext>
            </a:extLst>
          </p:cNvPr>
          <p:cNvSpPr>
            <a:spLocks noGrp="1"/>
          </p:cNvSpPr>
          <p:nvPr>
            <p:ph type="title"/>
          </p:nvPr>
        </p:nvSpPr>
        <p:spPr>
          <a:xfrm>
            <a:off x="630219" y="327057"/>
            <a:ext cx="9586853" cy="625681"/>
          </a:xfrm>
        </p:spPr>
        <p:txBody>
          <a:bodyPr/>
          <a:lstStyle/>
          <a:p>
            <a:endParaRPr lang="en-US"/>
          </a:p>
        </p:txBody>
      </p:sp>
      <p:pic>
        <p:nvPicPr>
          <p:cNvPr id="6146" name="Picture 2" descr="Which programming language to learn">
            <a:extLst>
              <a:ext uri="{FF2B5EF4-FFF2-40B4-BE49-F238E27FC236}">
                <a16:creationId xmlns:a16="http://schemas.microsoft.com/office/drawing/2014/main" id="{05242320-B1D1-419E-AF95-E6110A0CF7A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07" b="4769"/>
          <a:stretch/>
        </p:blipFill>
        <p:spPr bwMode="auto">
          <a:xfrm>
            <a:off x="161364" y="0"/>
            <a:ext cx="9360274" cy="686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283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a:xfrm>
            <a:off x="296732" y="154935"/>
            <a:ext cx="9586853" cy="625681"/>
          </a:xfrm>
        </p:spPr>
        <p:txBody>
          <a:bodyPr>
            <a:normAutofit fontScale="90000"/>
          </a:bodyPr>
          <a:lstStyle/>
          <a:p>
            <a:r>
              <a:rPr lang="en-US">
                <a:solidFill>
                  <a:srgbClr val="022E51"/>
                </a:solidFill>
                <a:latin typeface="wfont_540693_5edfcba2802f4286b0919637ba90b8fd"/>
              </a:rPr>
              <a:t>Most in Demand Programming Languages 2021</a:t>
            </a:r>
            <a:endParaRPr lang="en-US"/>
          </a:p>
        </p:txBody>
      </p:sp>
      <p:pic>
        <p:nvPicPr>
          <p:cNvPr id="3074" name="Picture 2" descr="untitled image">
            <a:extLst>
              <a:ext uri="{FF2B5EF4-FFF2-40B4-BE49-F238E27FC236}">
                <a16:creationId xmlns:a16="http://schemas.microsoft.com/office/drawing/2014/main" id="{CA8C1F07-5328-4568-8AEC-506DD3335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20" y="780616"/>
            <a:ext cx="7936078" cy="47173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05D28B-9532-4BCF-8FED-D2B91D211805}"/>
              </a:ext>
            </a:extLst>
          </p:cNvPr>
          <p:cNvSpPr/>
          <p:nvPr/>
        </p:nvSpPr>
        <p:spPr>
          <a:xfrm>
            <a:off x="1786920" y="5905262"/>
            <a:ext cx="8430152" cy="369332"/>
          </a:xfrm>
          <a:prstGeom prst="rect">
            <a:avLst/>
          </a:prstGeom>
        </p:spPr>
        <p:txBody>
          <a:bodyPr wrap="square">
            <a:spAutoFit/>
          </a:bodyPr>
          <a:lstStyle/>
          <a:p>
            <a:r>
              <a:rPr lang="en-US"/>
              <a:t>https://www.adellomo.com/post/most-in-demand-programming-languages-2021</a:t>
            </a:r>
          </a:p>
        </p:txBody>
      </p:sp>
    </p:spTree>
    <p:extLst>
      <p:ext uri="{BB962C8B-B14F-4D97-AF65-F5344CB8AC3E}">
        <p14:creationId xmlns:p14="http://schemas.microsoft.com/office/powerpoint/2010/main" val="1689610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C307-1FB7-4D19-86C2-D83D09D3AA10}"/>
              </a:ext>
            </a:extLst>
          </p:cNvPr>
          <p:cNvSpPr>
            <a:spLocks noGrp="1"/>
          </p:cNvSpPr>
          <p:nvPr>
            <p:ph type="title"/>
          </p:nvPr>
        </p:nvSpPr>
        <p:spPr>
          <a:xfrm>
            <a:off x="315109" y="209785"/>
            <a:ext cx="9586853" cy="625681"/>
          </a:xfrm>
        </p:spPr>
        <p:txBody>
          <a:bodyPr>
            <a:normAutofit fontScale="90000"/>
          </a:bodyPr>
          <a:lstStyle/>
          <a:p>
            <a:r>
              <a:rPr lang="en-US"/>
              <a:t>Top programing language for embedded system</a:t>
            </a:r>
          </a:p>
        </p:txBody>
      </p:sp>
      <p:pic>
        <p:nvPicPr>
          <p:cNvPr id="4098" name="Picture 2" descr="c++ - distribution of programming languages in embedded systems - Software  Engineering Stack Exchange">
            <a:extLst>
              <a:ext uri="{FF2B5EF4-FFF2-40B4-BE49-F238E27FC236}">
                <a16:creationId xmlns:a16="http://schemas.microsoft.com/office/drawing/2014/main" id="{11FEA413-0751-4055-A243-8E11690E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09" y="1172306"/>
            <a:ext cx="11057516" cy="568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1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D14-3303-4E69-9789-6E5A20D16157}"/>
              </a:ext>
            </a:extLst>
          </p:cNvPr>
          <p:cNvSpPr>
            <a:spLocks noGrp="1"/>
          </p:cNvSpPr>
          <p:nvPr>
            <p:ph type="title"/>
          </p:nvPr>
        </p:nvSpPr>
        <p:spPr>
          <a:xfrm>
            <a:off x="296732" y="327057"/>
            <a:ext cx="9586853" cy="625681"/>
          </a:xfrm>
        </p:spPr>
        <p:txBody>
          <a:bodyPr>
            <a:normAutofit fontScale="90000"/>
          </a:bodyPr>
          <a:lstStyle/>
          <a:p>
            <a:r>
              <a:rPr lang="en-US"/>
              <a:t>Best language stack to make a web app in 2020</a:t>
            </a:r>
          </a:p>
        </p:txBody>
      </p:sp>
      <p:pic>
        <p:nvPicPr>
          <p:cNvPr id="5122" name="Picture 2" descr="https://qph.cf2.quoracdn.net/main-qimg-df4bfa3bd0b7f1ceb9fc73c1be55e445">
            <a:extLst>
              <a:ext uri="{FF2B5EF4-FFF2-40B4-BE49-F238E27FC236}">
                <a16:creationId xmlns:a16="http://schemas.microsoft.com/office/drawing/2014/main" id="{065CAD30-FB97-484E-B3EC-3232455C1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724" y="952738"/>
            <a:ext cx="7000875"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8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iscover 5 Leading Companies That Use Python and Learn Does It Fit Your  Project">
            <a:extLst>
              <a:ext uri="{FF2B5EF4-FFF2-40B4-BE49-F238E27FC236}">
                <a16:creationId xmlns:a16="http://schemas.microsoft.com/office/drawing/2014/main" id="{C1E4B0E3-B231-404E-BBE1-1EA331ED35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8AD3103-A5BE-483D-8594-E7F876B4F73D}"/>
              </a:ext>
            </a:extLst>
          </p:cNvPr>
          <p:cNvPicPr>
            <a:picLocks noChangeAspect="1"/>
          </p:cNvPicPr>
          <p:nvPr/>
        </p:nvPicPr>
        <p:blipFill rotWithShape="1">
          <a:blip r:embed="rId2">
            <a:extLst>
              <a:ext uri="{28A0092B-C50C-407E-A947-70E740481C1C}">
                <a14:useLocalDpi xmlns:a14="http://schemas.microsoft.com/office/drawing/2010/main" val="0"/>
              </a:ext>
            </a:extLst>
          </a:blip>
          <a:srcRect r="3965"/>
          <a:stretch/>
        </p:blipFill>
        <p:spPr>
          <a:xfrm>
            <a:off x="142143" y="186975"/>
            <a:ext cx="9963149" cy="6484050"/>
          </a:xfrm>
          <a:prstGeom prst="rect">
            <a:avLst/>
          </a:prstGeom>
        </p:spPr>
      </p:pic>
    </p:spTree>
    <p:extLst>
      <p:ext uri="{BB962C8B-B14F-4D97-AF65-F5344CB8AC3E}">
        <p14:creationId xmlns:p14="http://schemas.microsoft.com/office/powerpoint/2010/main" val="207526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iscover 5 Leading Companies That Use Python and Learn Does It Fit Your  Project">
            <a:extLst>
              <a:ext uri="{FF2B5EF4-FFF2-40B4-BE49-F238E27FC236}">
                <a16:creationId xmlns:a16="http://schemas.microsoft.com/office/drawing/2014/main" id="{C1E4B0E3-B231-404E-BBE1-1EA331ED35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Usage of Programming Languages by Data Scientists: Python Grows while R  Weakens |">
            <a:extLst>
              <a:ext uri="{FF2B5EF4-FFF2-40B4-BE49-F238E27FC236}">
                <a16:creationId xmlns:a16="http://schemas.microsoft.com/office/drawing/2014/main" id="{7F2CB724-9D14-42D1-A824-4A05B87EE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482"/>
          <a:stretch/>
        </p:blipFill>
        <p:spPr bwMode="auto">
          <a:xfrm>
            <a:off x="883626" y="103765"/>
            <a:ext cx="9508012" cy="663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76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D14-3303-4E69-9789-6E5A20D16157}"/>
              </a:ext>
            </a:extLst>
          </p:cNvPr>
          <p:cNvSpPr>
            <a:spLocks noGrp="1"/>
          </p:cNvSpPr>
          <p:nvPr>
            <p:ph type="title"/>
          </p:nvPr>
        </p:nvSpPr>
        <p:spPr>
          <a:xfrm>
            <a:off x="296732" y="327057"/>
            <a:ext cx="9586853" cy="625681"/>
          </a:xfrm>
        </p:spPr>
        <p:txBody>
          <a:bodyPr>
            <a:normAutofit fontScale="90000"/>
          </a:bodyPr>
          <a:lstStyle/>
          <a:p>
            <a:pPr fontAlgn="base"/>
            <a:r>
              <a:rPr lang="en-US" b="1"/>
              <a:t>Most used C/C++ IDEs</a:t>
            </a:r>
          </a:p>
        </p:txBody>
      </p:sp>
      <p:pic>
        <p:nvPicPr>
          <p:cNvPr id="1032" name="Picture 8" descr="market share of the most used C/C++ IDEs excluding text editors - bar chart">
            <a:extLst>
              <a:ext uri="{FF2B5EF4-FFF2-40B4-BE49-F238E27FC236}">
                <a16:creationId xmlns:a16="http://schemas.microsoft.com/office/drawing/2014/main" id="{5A13C82E-1698-4716-93A4-C5B7B84E6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539" y="952738"/>
            <a:ext cx="10482729" cy="58660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5 IDE trên Windows cho việc học lập trình C/C++ người mới bắt đầu -  Blog Nam Phạm">
            <a:extLst>
              <a:ext uri="{FF2B5EF4-FFF2-40B4-BE49-F238E27FC236}">
                <a16:creationId xmlns:a16="http://schemas.microsoft.com/office/drawing/2014/main" id="{1E51B33C-B00A-40E2-9416-6179EEF3B6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3937" y="3587261"/>
            <a:ext cx="4626709" cy="260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80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2285748" y="2187573"/>
            <a:ext cx="4794989" cy="3631763"/>
          </a:xfrm>
          <a:prstGeom prst="rect">
            <a:avLst/>
          </a:prstGeom>
          <a:noFill/>
        </p:spPr>
        <p:txBody>
          <a:bodyPr wrap="square">
            <a:spAutoFit/>
          </a:bodyPr>
          <a:lstStyle/>
          <a:p>
            <a:pPr>
              <a:defRPr/>
            </a:pPr>
            <a:r>
              <a:rPr lang="en-US" altLang="zh-CN" sz="11500" b="1">
                <a:solidFill>
                  <a:srgbClr val="1D4251"/>
                </a:solidFill>
                <a:cs typeface="+mn-ea"/>
                <a:sym typeface="+mn-lt"/>
              </a:rPr>
              <a:t>Q&amp;A</a:t>
            </a:r>
          </a:p>
          <a:p>
            <a:pPr>
              <a:defRPr/>
            </a:pPr>
            <a:r>
              <a:rPr lang="en-US" altLang="zh-CN" sz="11500" b="1">
                <a:solidFill>
                  <a:srgbClr val="1D4251"/>
                </a:solidFill>
                <a:cs typeface="+mn-ea"/>
                <a:sym typeface="+mn-lt"/>
              </a:rPr>
              <a:t>   ?</a:t>
            </a:r>
          </a:p>
        </p:txBody>
      </p:sp>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p>
        </p:txBody>
      </p:sp>
    </p:spTree>
    <p:extLst>
      <p:ext uri="{BB962C8B-B14F-4D97-AF65-F5344CB8AC3E}">
        <p14:creationId xmlns:p14="http://schemas.microsoft.com/office/powerpoint/2010/main" val="24176043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01</a:t>
            </a:r>
            <a:endParaRPr lang="zh-CN" altLang="en-US" sz="8000">
              <a:solidFill>
                <a:schemeClr val="bg1"/>
              </a:solidFill>
              <a:cs typeface="+mn-ea"/>
              <a:sym typeface="+mn-lt"/>
            </a:endParaRPr>
          </a:p>
        </p:txBody>
      </p:sp>
      <p:sp>
        <p:nvSpPr>
          <p:cNvPr id="4" name="文本框 3"/>
          <p:cNvSpPr txBox="1"/>
          <p:nvPr/>
        </p:nvSpPr>
        <p:spPr>
          <a:xfrm>
            <a:off x="1156186" y="2924691"/>
            <a:ext cx="9879628" cy="1754326"/>
          </a:xfrm>
          <a:prstGeom prst="rect">
            <a:avLst/>
          </a:prstGeom>
          <a:noFill/>
        </p:spPr>
        <p:txBody>
          <a:bodyPr wrap="none" rtlCol="0">
            <a:spAutoFit/>
          </a:bodyPr>
          <a:lstStyle/>
          <a:p>
            <a:pPr algn="ctr"/>
            <a:r>
              <a:rPr lang="en-US" altLang="zh-CN" sz="5400" b="1">
                <a:solidFill>
                  <a:srgbClr val="FFFF00"/>
                </a:solidFill>
                <a:cs typeface="+mn-ea"/>
                <a:sym typeface="+mn-lt"/>
              </a:rPr>
              <a:t>GIỚI THIỆU</a:t>
            </a:r>
          </a:p>
          <a:p>
            <a:pPr algn="ctr"/>
            <a:r>
              <a:rPr lang="en-US" altLang="zh-CN" sz="5400" b="1">
                <a:solidFill>
                  <a:srgbClr val="FFFF00"/>
                </a:solidFill>
                <a:cs typeface="+mn-ea"/>
                <a:sym typeface="+mn-lt"/>
              </a:rPr>
              <a:t>WELCOME – INTRODUCTION</a:t>
            </a:r>
            <a:endParaRPr lang="zh-CN" altLang="en-US" sz="5400" b="1">
              <a:solidFill>
                <a:srgbClr val="FFFF00"/>
              </a:solidFill>
              <a:cs typeface="+mn-ea"/>
              <a:sym typeface="+mn-lt"/>
            </a:endParaRPr>
          </a:p>
        </p:txBody>
      </p:sp>
      <p:sp>
        <p:nvSpPr>
          <p:cNvPr id="5" name="矩形 4"/>
          <p:cNvSpPr/>
          <p:nvPr/>
        </p:nvSpPr>
        <p:spPr>
          <a:xfrm>
            <a:off x="3439713" y="4775670"/>
            <a:ext cx="5312574" cy="293607"/>
          </a:xfrm>
          <a:prstGeom prst="rect">
            <a:avLst/>
          </a:prstGeom>
        </p:spPr>
        <p:txBody>
          <a:bodyPr wrap="square">
            <a:spAutoFit/>
          </a:bodyPr>
          <a:lstStyle/>
          <a:p>
            <a:pPr algn="ctr">
              <a:lnSpc>
                <a:spcPct val="120000"/>
              </a:lnSpc>
            </a:pPr>
            <a:r>
              <a:rPr lang="en-US" altLang="zh-CN" sz="1200">
                <a:solidFill>
                  <a:schemeClr val="bg1"/>
                </a:solidFill>
                <a:cs typeface="+mn-ea"/>
                <a:sym typeface="+mn-lt"/>
              </a:rPr>
              <a:t>Giới thiệu giảng viên</a:t>
            </a:r>
          </a:p>
        </p:txBody>
      </p: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34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09" y="20737"/>
            <a:ext cx="9586853" cy="539217"/>
          </a:xfrm>
        </p:spPr>
        <p:txBody>
          <a:bodyPr/>
          <a:lstStyle/>
          <a:p>
            <a:r>
              <a:rPr lang="en-US"/>
              <a:t>Nguyen Tuan </a:t>
            </a:r>
            <a:r>
              <a:rPr lang="en-US" err="1"/>
              <a:t>Anh</a:t>
            </a:r>
            <a:r>
              <a:rPr lang="en-US"/>
              <a:t> (</a:t>
            </a:r>
            <a:r>
              <a:rPr lang="zh-TW" altLang="en-US"/>
              <a:t>阮俊英</a:t>
            </a:r>
            <a:r>
              <a:rPr lang="en-US" altLang="zh-TW"/>
              <a:t>, James) </a:t>
            </a:r>
            <a:endParaRPr lang="en-US"/>
          </a:p>
        </p:txBody>
      </p:sp>
      <p:sp>
        <p:nvSpPr>
          <p:cNvPr id="27" name="Rectangle 26"/>
          <p:cNvSpPr/>
          <p:nvPr/>
        </p:nvSpPr>
        <p:spPr>
          <a:xfrm>
            <a:off x="140176" y="634980"/>
            <a:ext cx="4102983" cy="523220"/>
          </a:xfrm>
          <a:prstGeom prst="rect">
            <a:avLst/>
          </a:prstGeom>
        </p:spPr>
        <p:txBody>
          <a:bodyPr wrap="none">
            <a:spAutoFit/>
          </a:bodyPr>
          <a:lstStyle/>
          <a:p>
            <a:r>
              <a:rPr lang="en-US" sz="2800"/>
              <a:t>Knowledge and experience</a:t>
            </a:r>
          </a:p>
        </p:txBody>
      </p:sp>
      <p:grpSp>
        <p:nvGrpSpPr>
          <p:cNvPr id="25" name="Group 24">
            <a:extLst>
              <a:ext uri="{FF2B5EF4-FFF2-40B4-BE49-F238E27FC236}">
                <a16:creationId xmlns:a16="http://schemas.microsoft.com/office/drawing/2014/main" id="{65C51D9C-C2AA-49A2-81B9-04791E8C2DB6}"/>
              </a:ext>
            </a:extLst>
          </p:cNvPr>
          <p:cNvGrpSpPr/>
          <p:nvPr/>
        </p:nvGrpSpPr>
        <p:grpSpPr>
          <a:xfrm>
            <a:off x="389289" y="1158200"/>
            <a:ext cx="11413421" cy="5679063"/>
            <a:chOff x="429538" y="1158200"/>
            <a:chExt cx="11413421" cy="5679063"/>
          </a:xfrm>
        </p:grpSpPr>
        <p:grpSp>
          <p:nvGrpSpPr>
            <p:cNvPr id="28" name="Group 27"/>
            <p:cNvGrpSpPr/>
            <p:nvPr/>
          </p:nvGrpSpPr>
          <p:grpSpPr>
            <a:xfrm>
              <a:off x="429538" y="1158200"/>
              <a:ext cx="11413421" cy="5679063"/>
              <a:chOff x="105069" y="748846"/>
              <a:chExt cx="12048482" cy="6109041"/>
            </a:xfrm>
          </p:grpSpPr>
          <p:sp>
            <p:nvSpPr>
              <p:cNvPr id="15" name="Oval 14"/>
              <p:cNvSpPr/>
              <p:nvPr/>
            </p:nvSpPr>
            <p:spPr>
              <a:xfrm>
                <a:off x="3424823" y="1608473"/>
                <a:ext cx="4419765" cy="4716127"/>
              </a:xfrm>
              <a:prstGeom prst="ellipse">
                <a:avLst/>
              </a:prstGeom>
              <a:solidFill>
                <a:schemeClr val="bg1">
                  <a:lumMod val="65000"/>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154096" y="1302153"/>
                <a:ext cx="3069663" cy="322837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a:p>
            </p:txBody>
          </p:sp>
          <p:sp>
            <p:nvSpPr>
              <p:cNvPr id="5" name="Line Callout 1 (Border and Accent Bar) 4"/>
              <p:cNvSpPr/>
              <p:nvPr/>
            </p:nvSpPr>
            <p:spPr>
              <a:xfrm flipH="1">
                <a:off x="121409" y="3513560"/>
                <a:ext cx="1528873" cy="880014"/>
              </a:xfrm>
              <a:prstGeom prst="accentBorderCallout1">
                <a:avLst>
                  <a:gd name="adj1" fmla="val 18750"/>
                  <a:gd name="adj2" fmla="val -8333"/>
                  <a:gd name="adj3" fmla="val -37015"/>
                  <a:gd name="adj4" fmla="val -81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7 years, </a:t>
                </a:r>
              </a:p>
              <a:p>
                <a:pPr algn="ctr"/>
                <a:r>
                  <a:rPr lang="en-US" sz="2000" b="1"/>
                  <a:t>2016-now</a:t>
                </a:r>
              </a:p>
            </p:txBody>
          </p:sp>
          <p:sp>
            <p:nvSpPr>
              <p:cNvPr id="6" name="Oval 5"/>
              <p:cNvSpPr/>
              <p:nvPr/>
            </p:nvSpPr>
            <p:spPr>
              <a:xfrm>
                <a:off x="2405820" y="952738"/>
                <a:ext cx="2552295" cy="2518103"/>
              </a:xfrm>
              <a:prstGeom prst="ellipse">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2326249" y="1157472"/>
                <a:ext cx="2086699" cy="1158777"/>
              </a:xfrm>
              <a:prstGeom prst="rect">
                <a:avLst/>
              </a:prstGeom>
              <a:noFill/>
            </p:spPr>
            <p:txBody>
              <a:bodyPr wrap="square" rtlCol="0">
                <a:spAutoFit/>
              </a:bodyPr>
              <a:lstStyle/>
              <a:p>
                <a:pPr algn="ctr"/>
                <a:r>
                  <a:rPr lang="en-US" sz="3200" b="1">
                    <a:ln w="0"/>
                    <a:effectLst>
                      <a:outerShdw blurRad="38100" dist="19050" dir="2700000" algn="tl" rotWithShape="0">
                        <a:schemeClr val="dk1">
                          <a:alpha val="40000"/>
                        </a:schemeClr>
                      </a:outerShdw>
                    </a:effectLst>
                  </a:rPr>
                  <a:t>AI engineer</a:t>
                </a:r>
              </a:p>
            </p:txBody>
          </p:sp>
          <p:sp>
            <p:nvSpPr>
              <p:cNvPr id="8" name="TextBox 7"/>
              <p:cNvSpPr txBox="1"/>
              <p:nvPr/>
            </p:nvSpPr>
            <p:spPr>
              <a:xfrm>
                <a:off x="4789838" y="2503880"/>
                <a:ext cx="2473567" cy="1158777"/>
              </a:xfrm>
              <a:prstGeom prst="rect">
                <a:avLst/>
              </a:prstGeom>
              <a:noFill/>
            </p:spPr>
            <p:txBody>
              <a:bodyPr wrap="square" rtlCol="0">
                <a:spAutoFit/>
              </a:bodyPr>
              <a:lstStyle/>
              <a:p>
                <a:pPr algn="ctr"/>
                <a:r>
                  <a:rPr lang="en-US" sz="3200" b="1">
                    <a:ln w="0"/>
                    <a:effectLst>
                      <a:outerShdw blurRad="38100" dist="19050" dir="2700000" algn="tl" rotWithShape="0">
                        <a:schemeClr val="dk1">
                          <a:alpha val="40000"/>
                        </a:schemeClr>
                      </a:outerShdw>
                    </a:effectLst>
                  </a:rPr>
                  <a:t>Embedded system</a:t>
                </a:r>
              </a:p>
            </p:txBody>
          </p:sp>
          <p:sp>
            <p:nvSpPr>
              <p:cNvPr id="9" name="Line Callout 1 (Border and Accent Bar) 8"/>
              <p:cNvSpPr/>
              <p:nvPr/>
            </p:nvSpPr>
            <p:spPr>
              <a:xfrm>
                <a:off x="8573861" y="748846"/>
                <a:ext cx="3579690" cy="880014"/>
              </a:xfrm>
              <a:prstGeom prst="accentBorderCallout1">
                <a:avLst>
                  <a:gd name="adj1" fmla="val 18750"/>
                  <a:gd name="adj2" fmla="val -8333"/>
                  <a:gd name="adj3" fmla="val 100894"/>
                  <a:gd name="adj4" fmla="val -54821"/>
                </a:avLst>
              </a:prstGeom>
              <a:solidFill>
                <a:srgbClr val="FFD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11ys , 2005-2015</a:t>
                </a:r>
              </a:p>
            </p:txBody>
          </p:sp>
          <p:sp>
            <p:nvSpPr>
              <p:cNvPr id="10" name="Oval 9"/>
              <p:cNvSpPr/>
              <p:nvPr/>
            </p:nvSpPr>
            <p:spPr>
              <a:xfrm>
                <a:off x="2872924" y="2710911"/>
                <a:ext cx="2342622" cy="2362621"/>
              </a:xfrm>
              <a:prstGeom prst="ellipse">
                <a:avLst/>
              </a:prstGeom>
              <a:solidFill>
                <a:schemeClr val="accent6">
                  <a:lumMod val="7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3000969" y="3872693"/>
                <a:ext cx="1965960" cy="830997"/>
              </a:xfrm>
              <a:prstGeom prst="rect">
                <a:avLst/>
              </a:prstGeom>
              <a:noFill/>
            </p:spPr>
            <p:txBody>
              <a:bodyPr wrap="square" rtlCol="0">
                <a:spAutoFit/>
              </a:bodyPr>
              <a:lstStyle/>
              <a:p>
                <a:pPr algn="ctr"/>
                <a:r>
                  <a:rPr lang="en-US" sz="2400"/>
                  <a:t>Software</a:t>
                </a:r>
              </a:p>
              <a:p>
                <a:pPr algn="ctr"/>
                <a:r>
                  <a:rPr lang="en-US" sz="2400"/>
                  <a:t>Engineering</a:t>
                </a:r>
              </a:p>
            </p:txBody>
          </p:sp>
          <p:sp>
            <p:nvSpPr>
              <p:cNvPr id="12" name="TextBox 11"/>
              <p:cNvSpPr txBox="1"/>
              <p:nvPr/>
            </p:nvSpPr>
            <p:spPr>
              <a:xfrm>
                <a:off x="3757976" y="3430347"/>
                <a:ext cx="1965960" cy="523220"/>
              </a:xfrm>
              <a:prstGeom prst="rect">
                <a:avLst/>
              </a:prstGeom>
              <a:noFill/>
            </p:spPr>
            <p:txBody>
              <a:bodyPr wrap="square" rtlCol="0">
                <a:spAutoFit/>
              </a:bodyPr>
              <a:lstStyle/>
              <a:p>
                <a:pPr algn="ctr"/>
                <a:r>
                  <a:rPr lang="en-US" sz="2800" err="1"/>
                  <a:t>IoT</a:t>
                </a:r>
                <a:endParaRPr lang="en-US" sz="2800"/>
              </a:p>
            </p:txBody>
          </p:sp>
          <p:sp>
            <p:nvSpPr>
              <p:cNvPr id="13" name="Line Callout 1 (Border and Accent Bar) 12"/>
              <p:cNvSpPr/>
              <p:nvPr/>
            </p:nvSpPr>
            <p:spPr>
              <a:xfrm flipH="1">
                <a:off x="109249" y="4526549"/>
                <a:ext cx="2300749" cy="880014"/>
              </a:xfrm>
              <a:prstGeom prst="accentBorderCallout1">
                <a:avLst>
                  <a:gd name="adj1" fmla="val 18750"/>
                  <a:gd name="adj2" fmla="val -8333"/>
                  <a:gd name="adj3" fmla="val -4312"/>
                  <a:gd name="adj4" fmla="val -2776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5years , </a:t>
                </a:r>
              </a:p>
              <a:p>
                <a:pPr algn="ctr"/>
                <a:r>
                  <a:rPr lang="en-US" sz="2000" b="1"/>
                  <a:t>2008-2012</a:t>
                </a:r>
              </a:p>
            </p:txBody>
          </p:sp>
          <p:sp>
            <p:nvSpPr>
              <p:cNvPr id="14" name="TextBox 13"/>
              <p:cNvSpPr txBox="1"/>
              <p:nvPr/>
            </p:nvSpPr>
            <p:spPr>
              <a:xfrm>
                <a:off x="3953999" y="2234690"/>
                <a:ext cx="1220961" cy="523220"/>
              </a:xfrm>
              <a:prstGeom prst="rect">
                <a:avLst/>
              </a:prstGeom>
              <a:noFill/>
            </p:spPr>
            <p:txBody>
              <a:bodyPr wrap="square" rtlCol="0">
                <a:spAutoFit/>
              </a:bodyPr>
              <a:lstStyle/>
              <a:p>
                <a:pPr algn="ctr"/>
                <a:r>
                  <a:rPr lang="en-US" sz="2800"/>
                  <a:t>AIoT</a:t>
                </a:r>
              </a:p>
            </p:txBody>
          </p:sp>
          <p:sp>
            <p:nvSpPr>
              <p:cNvPr id="16" name="TextBox 15"/>
              <p:cNvSpPr txBox="1"/>
              <p:nvPr/>
            </p:nvSpPr>
            <p:spPr>
              <a:xfrm>
                <a:off x="4130886" y="5396436"/>
                <a:ext cx="2671959" cy="761482"/>
              </a:xfrm>
              <a:prstGeom prst="rect">
                <a:avLst/>
              </a:prstGeom>
              <a:noFill/>
            </p:spPr>
            <p:txBody>
              <a:bodyPr wrap="square" rtlCol="0">
                <a:spAutoFit/>
              </a:bodyPr>
              <a:lstStyle/>
              <a:p>
                <a:pPr algn="ctr"/>
                <a:r>
                  <a:rPr lang="en-US" sz="4000" b="1">
                    <a:ln w="0"/>
                    <a:effectLst>
                      <a:outerShdw blurRad="38100" dist="19050" dir="2700000" algn="tl" rotWithShape="0">
                        <a:schemeClr val="dk1">
                          <a:alpha val="40000"/>
                        </a:schemeClr>
                      </a:outerShdw>
                    </a:effectLst>
                  </a:rPr>
                  <a:t>Lecturer</a:t>
                </a:r>
              </a:p>
            </p:txBody>
          </p:sp>
          <p:sp>
            <p:nvSpPr>
              <p:cNvPr id="17" name="Line Callout 1 (Border and Accent Bar) 16"/>
              <p:cNvSpPr/>
              <p:nvPr/>
            </p:nvSpPr>
            <p:spPr>
              <a:xfrm>
                <a:off x="9852802" y="1731288"/>
                <a:ext cx="2300749" cy="880014"/>
              </a:xfrm>
              <a:prstGeom prst="accentBorderCallout1">
                <a:avLst>
                  <a:gd name="adj1" fmla="val 18750"/>
                  <a:gd name="adj2" fmla="val -8333"/>
                  <a:gd name="adj3" fmla="val 121676"/>
                  <a:gd name="adj4" fmla="val -99853"/>
                </a:avLst>
              </a:prstGeom>
              <a:solidFill>
                <a:srgbClr val="E7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17ys , 2005-now</a:t>
                </a:r>
              </a:p>
            </p:txBody>
          </p:sp>
          <p:sp>
            <p:nvSpPr>
              <p:cNvPr id="18" name="Oval 17"/>
              <p:cNvSpPr/>
              <p:nvPr/>
            </p:nvSpPr>
            <p:spPr>
              <a:xfrm>
                <a:off x="7500978" y="3085373"/>
                <a:ext cx="2091887" cy="202472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Industrial </a:t>
                </a:r>
              </a:p>
              <a:p>
                <a:pPr algn="ctr"/>
                <a:r>
                  <a:rPr lang="en-US"/>
                  <a:t>Equipment enginering</a:t>
                </a:r>
              </a:p>
            </p:txBody>
          </p:sp>
          <p:sp>
            <p:nvSpPr>
              <p:cNvPr id="19" name="Oval 18"/>
              <p:cNvSpPr/>
              <p:nvPr/>
            </p:nvSpPr>
            <p:spPr>
              <a:xfrm>
                <a:off x="5723937" y="3895596"/>
                <a:ext cx="2152546" cy="1618781"/>
              </a:xfrm>
              <a:prstGeom prst="ellipse">
                <a:avLst/>
              </a:prstGeom>
              <a:solidFill>
                <a:srgbClr val="1A03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Design</a:t>
                </a:r>
              </a:p>
            </p:txBody>
          </p:sp>
          <p:sp>
            <p:nvSpPr>
              <p:cNvPr id="20" name="Oval 19"/>
              <p:cNvSpPr/>
              <p:nvPr/>
            </p:nvSpPr>
            <p:spPr>
              <a:xfrm>
                <a:off x="6588542" y="5186262"/>
                <a:ext cx="1513914" cy="1138339"/>
              </a:xfrm>
              <a:prstGeom prst="ellipse">
                <a:avLst/>
              </a:prstGeom>
              <a:solidFill>
                <a:srgbClr val="1F4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Graphic Design</a:t>
                </a:r>
              </a:p>
            </p:txBody>
          </p:sp>
          <p:sp>
            <p:nvSpPr>
              <p:cNvPr id="21" name="Oval 20"/>
              <p:cNvSpPr/>
              <p:nvPr/>
            </p:nvSpPr>
            <p:spPr>
              <a:xfrm>
                <a:off x="8328428" y="4619003"/>
                <a:ext cx="1758713" cy="1758713"/>
              </a:xfrm>
              <a:prstGeom prst="ellipse">
                <a:avLst/>
              </a:prstGeom>
              <a:solidFill>
                <a:srgbClr val="8C23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CEO</a:t>
                </a:r>
              </a:p>
              <a:p>
                <a:pPr algn="ctr"/>
                <a:r>
                  <a:rPr lang="en-US" sz="2800"/>
                  <a:t>/CTO</a:t>
                </a:r>
              </a:p>
            </p:txBody>
          </p:sp>
          <p:sp>
            <p:nvSpPr>
              <p:cNvPr id="22" name="Line Callout 1 (Border and Accent Bar) 21"/>
              <p:cNvSpPr/>
              <p:nvPr/>
            </p:nvSpPr>
            <p:spPr>
              <a:xfrm flipH="1">
                <a:off x="105069" y="5621013"/>
                <a:ext cx="3652906" cy="508227"/>
              </a:xfrm>
              <a:prstGeom prst="accentBorderCallout1">
                <a:avLst>
                  <a:gd name="adj1" fmla="val 18750"/>
                  <a:gd name="adj2" fmla="val -8333"/>
                  <a:gd name="adj3" fmla="val -134880"/>
                  <a:gd name="adj4" fmla="val -55953"/>
                </a:avLst>
              </a:prstGeom>
              <a:solidFill>
                <a:srgbClr val="1A03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 years, 2018-now</a:t>
                </a:r>
              </a:p>
            </p:txBody>
          </p:sp>
          <p:sp>
            <p:nvSpPr>
              <p:cNvPr id="23" name="Line Callout 1 (Border and Accent Bar) 22"/>
              <p:cNvSpPr/>
              <p:nvPr/>
            </p:nvSpPr>
            <p:spPr>
              <a:xfrm>
                <a:off x="9852802" y="2777497"/>
                <a:ext cx="2300749" cy="462264"/>
              </a:xfrm>
              <a:prstGeom prst="accentBorderCallout1">
                <a:avLst>
                  <a:gd name="adj1" fmla="val 18750"/>
                  <a:gd name="adj2" fmla="val -8333"/>
                  <a:gd name="adj3" fmla="val 90181"/>
                  <a:gd name="adj4" fmla="val -4228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4">
                        <a:lumMod val="20000"/>
                        <a:lumOff val="80000"/>
                      </a:schemeClr>
                    </a:solidFill>
                  </a:rPr>
                  <a:t>5ys, 2008-2012</a:t>
                </a:r>
              </a:p>
            </p:txBody>
          </p:sp>
          <p:sp>
            <p:nvSpPr>
              <p:cNvPr id="24" name="Line Callout 1 (Border and Accent Bar) 23"/>
              <p:cNvSpPr/>
              <p:nvPr/>
            </p:nvSpPr>
            <p:spPr>
              <a:xfrm>
                <a:off x="10610973" y="4814022"/>
                <a:ext cx="1535380" cy="1061104"/>
              </a:xfrm>
              <a:prstGeom prst="accentBorderCallout1">
                <a:avLst>
                  <a:gd name="adj1" fmla="val 18750"/>
                  <a:gd name="adj2" fmla="val -8333"/>
                  <a:gd name="adj3" fmla="val 37551"/>
                  <a:gd name="adj4" fmla="val -37320"/>
                </a:avLst>
              </a:prstGeom>
              <a:solidFill>
                <a:srgbClr val="8C23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4">
                        <a:lumMod val="20000"/>
                        <a:lumOff val="80000"/>
                      </a:schemeClr>
                    </a:solidFill>
                  </a:rPr>
                  <a:t>7 years, </a:t>
                </a:r>
              </a:p>
              <a:p>
                <a:pPr algn="ctr"/>
                <a:r>
                  <a:rPr lang="en-US" sz="2000">
                    <a:solidFill>
                      <a:schemeClr val="accent4">
                        <a:lumMod val="20000"/>
                        <a:lumOff val="80000"/>
                      </a:schemeClr>
                    </a:solidFill>
                  </a:rPr>
                  <a:t>2008-2012</a:t>
                </a:r>
              </a:p>
              <a:p>
                <a:pPr algn="ctr"/>
                <a:r>
                  <a:rPr lang="en-US" sz="2000">
                    <a:solidFill>
                      <a:schemeClr val="accent4">
                        <a:lumMod val="20000"/>
                        <a:lumOff val="80000"/>
                      </a:schemeClr>
                    </a:solidFill>
                  </a:rPr>
                  <a:t>2015-2016</a:t>
                </a:r>
              </a:p>
            </p:txBody>
          </p:sp>
          <p:sp>
            <p:nvSpPr>
              <p:cNvPr id="26" name="Oval 25">
                <a:extLst>
                  <a:ext uri="{FF2B5EF4-FFF2-40B4-BE49-F238E27FC236}">
                    <a16:creationId xmlns:a16="http://schemas.microsoft.com/office/drawing/2014/main" id="{8A6F545C-4F99-443B-8DF3-A3C956E89F6E}"/>
                  </a:ext>
                </a:extLst>
              </p:cNvPr>
              <p:cNvSpPr/>
              <p:nvPr/>
            </p:nvSpPr>
            <p:spPr>
              <a:xfrm>
                <a:off x="9336921" y="6048820"/>
                <a:ext cx="1421093" cy="65779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C875D3D6-F0AA-42DF-91C0-040370AF209A}"/>
                  </a:ext>
                </a:extLst>
              </p:cNvPr>
              <p:cNvSpPr/>
              <p:nvPr/>
            </p:nvSpPr>
            <p:spPr>
              <a:xfrm>
                <a:off x="7909031" y="6200095"/>
                <a:ext cx="1365404" cy="657792"/>
              </a:xfrm>
              <a:prstGeom prst="ellipse">
                <a:avLst/>
              </a:prstGeom>
              <a:solidFill>
                <a:srgbClr val="53D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 name="TextBox 2">
              <a:extLst>
                <a:ext uri="{FF2B5EF4-FFF2-40B4-BE49-F238E27FC236}">
                  <a16:creationId xmlns:a16="http://schemas.microsoft.com/office/drawing/2014/main" id="{2BC54D8C-D569-45BE-B547-8C61BADC6250}"/>
                </a:ext>
              </a:extLst>
            </p:cNvPr>
            <p:cNvSpPr txBox="1"/>
            <p:nvPr/>
          </p:nvSpPr>
          <p:spPr>
            <a:xfrm>
              <a:off x="9329660" y="6188353"/>
              <a:ext cx="1191319" cy="369332"/>
            </a:xfrm>
            <a:prstGeom prst="rect">
              <a:avLst/>
            </a:prstGeom>
            <a:noFill/>
          </p:spPr>
          <p:txBody>
            <a:bodyPr wrap="square" rtlCol="0">
              <a:spAutoFit/>
            </a:bodyPr>
            <a:lstStyle/>
            <a:p>
              <a:r>
                <a:rPr lang="en-US"/>
                <a:t>Marketing</a:t>
              </a:r>
            </a:p>
          </p:txBody>
        </p:sp>
        <p:sp>
          <p:nvSpPr>
            <p:cNvPr id="30" name="TextBox 29">
              <a:extLst>
                <a:ext uri="{FF2B5EF4-FFF2-40B4-BE49-F238E27FC236}">
                  <a16:creationId xmlns:a16="http://schemas.microsoft.com/office/drawing/2014/main" id="{591F7495-328D-4B83-B7F4-96A1DFE42AB0}"/>
                </a:ext>
              </a:extLst>
            </p:cNvPr>
            <p:cNvSpPr txBox="1"/>
            <p:nvPr/>
          </p:nvSpPr>
          <p:spPr>
            <a:xfrm>
              <a:off x="7873220" y="6346850"/>
              <a:ext cx="1191319" cy="369332"/>
            </a:xfrm>
            <a:prstGeom prst="rect">
              <a:avLst/>
            </a:prstGeom>
            <a:noFill/>
          </p:spPr>
          <p:txBody>
            <a:bodyPr wrap="square" rtlCol="0">
              <a:spAutoFit/>
            </a:bodyPr>
            <a:lstStyle/>
            <a:p>
              <a:pPr algn="ctr"/>
              <a:r>
                <a:rPr lang="en-US"/>
                <a:t>Strategy</a:t>
              </a:r>
            </a:p>
          </p:txBody>
        </p:sp>
      </p:grpSp>
    </p:spTree>
    <p:extLst>
      <p:ext uri="{BB962C8B-B14F-4D97-AF65-F5344CB8AC3E}">
        <p14:creationId xmlns:p14="http://schemas.microsoft.com/office/powerpoint/2010/main" val="92653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02</a:t>
            </a:r>
            <a:endParaRPr lang="zh-CN" altLang="en-US" sz="8000">
              <a:solidFill>
                <a:schemeClr val="bg1"/>
              </a:solidFill>
              <a:cs typeface="+mn-ea"/>
              <a:sym typeface="+mn-lt"/>
            </a:endParaRPr>
          </a:p>
        </p:txBody>
      </p:sp>
      <p:sp>
        <p:nvSpPr>
          <p:cNvPr id="4" name="文本框 3"/>
          <p:cNvSpPr txBox="1"/>
          <p:nvPr/>
        </p:nvSpPr>
        <p:spPr>
          <a:xfrm>
            <a:off x="2545188" y="2924691"/>
            <a:ext cx="7101624" cy="1754326"/>
          </a:xfrm>
          <a:prstGeom prst="rect">
            <a:avLst/>
          </a:prstGeom>
          <a:noFill/>
        </p:spPr>
        <p:txBody>
          <a:bodyPr wrap="none" rtlCol="0">
            <a:spAutoFit/>
          </a:bodyPr>
          <a:lstStyle/>
          <a:p>
            <a:pPr algn="ctr"/>
            <a:r>
              <a:rPr lang="en-US" altLang="zh-CN" sz="5400" b="1">
                <a:solidFill>
                  <a:srgbClr val="FFFF00"/>
                </a:solidFill>
                <a:cs typeface="+mn-ea"/>
                <a:sym typeface="+mn-lt"/>
              </a:rPr>
              <a:t>Mục tiêu của lớp học</a:t>
            </a:r>
          </a:p>
          <a:p>
            <a:pPr algn="ctr"/>
            <a:r>
              <a:rPr lang="en-US" altLang="zh-CN" sz="5400" b="1">
                <a:solidFill>
                  <a:srgbClr val="FFFF00"/>
                </a:solidFill>
                <a:cs typeface="+mn-ea"/>
                <a:sym typeface="+mn-lt"/>
              </a:rPr>
              <a:t>Class Objectives</a:t>
            </a:r>
            <a:endParaRPr lang="zh-CN" altLang="en-US" sz="5400" b="1">
              <a:solidFill>
                <a:srgbClr val="FFFF00"/>
              </a:solidFill>
              <a:cs typeface="+mn-ea"/>
              <a:sym typeface="+mn-lt"/>
            </a:endParaRPr>
          </a:p>
        </p:txBody>
      </p:sp>
    </p:spTree>
    <p:extLst>
      <p:ext uri="{BB962C8B-B14F-4D97-AF65-F5344CB8AC3E}">
        <p14:creationId xmlns:p14="http://schemas.microsoft.com/office/powerpoint/2010/main" val="16639279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01</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5653" y="4599320"/>
              <a:ext cx="1906416"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Đề xuất một số giải pháp chuyển đổi số cho bộ phận mình</a:t>
              </a:r>
            </a:p>
          </p:txBody>
        </p:sp>
        <p:sp>
          <p:nvSpPr>
            <p:cNvPr id="5" name="矩形 4"/>
            <p:cNvSpPr/>
            <p:nvPr/>
          </p:nvSpPr>
          <p:spPr>
            <a:xfrm>
              <a:off x="1266994" y="2505599"/>
              <a:ext cx="1784990" cy="1384995"/>
            </a:xfrm>
            <a:prstGeom prst="rect">
              <a:avLst/>
            </a:prstGeom>
          </p:spPr>
          <p:txBody>
            <a:bodyPr wrap="square">
              <a:spAutoFit/>
            </a:bodyPr>
            <a:lstStyle/>
            <a:p>
              <a:pPr algn="ctr"/>
              <a:r>
                <a:rPr lang="en-US" altLang="zh-CN" sz="2800" b="1">
                  <a:solidFill>
                    <a:srgbClr val="1D4251"/>
                  </a:solidFill>
                  <a:cs typeface="+mn-ea"/>
                  <a:sym typeface="+mn-lt"/>
                </a:rPr>
                <a:t>Một số giải pháp về chuyển đổi số</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02</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08382" y="4599320"/>
              <a:ext cx="1986484"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ứng dụng thông minh trong xưởng sản xuất</a:t>
              </a:r>
            </a:p>
          </p:txBody>
        </p:sp>
        <p:sp>
          <p:nvSpPr>
            <p:cNvPr id="9" name="矩形 8"/>
            <p:cNvSpPr/>
            <p:nvPr/>
          </p:nvSpPr>
          <p:spPr>
            <a:xfrm>
              <a:off x="3863869" y="2505599"/>
              <a:ext cx="1727779" cy="1815882"/>
            </a:xfrm>
            <a:prstGeom prst="rect">
              <a:avLst/>
            </a:prstGeom>
          </p:spPr>
          <p:txBody>
            <a:bodyPr wrap="square">
              <a:spAutoFit/>
            </a:bodyPr>
            <a:lstStyle/>
            <a:p>
              <a:pPr algn="ctr"/>
              <a:r>
                <a:rPr lang="en-US" altLang="zh-CN" sz="2800" b="1">
                  <a:solidFill>
                    <a:schemeClr val="accent6">
                      <a:lumMod val="50000"/>
                    </a:schemeClr>
                  </a:solidFill>
                  <a:cs typeface="+mn-ea"/>
                  <a:sym typeface="+mn-lt"/>
                </a:rPr>
                <a:t>Sản suất thông minh và nhà máy thông minh</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03</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599320"/>
              <a:ext cx="2089529"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Tăng cường kiến thức về Big data và giải pháp trong nhà máy</a:t>
              </a:r>
            </a:p>
          </p:txBody>
        </p:sp>
        <p:sp>
          <p:nvSpPr>
            <p:cNvPr id="13" name="矩形 12"/>
            <p:cNvSpPr/>
            <p:nvPr/>
          </p:nvSpPr>
          <p:spPr>
            <a:xfrm>
              <a:off x="6416598" y="2505599"/>
              <a:ext cx="1727779" cy="523220"/>
            </a:xfrm>
            <a:prstGeom prst="rect">
              <a:avLst/>
            </a:prstGeom>
          </p:spPr>
          <p:txBody>
            <a:bodyPr wrap="square">
              <a:spAutoFit/>
            </a:bodyPr>
            <a:lstStyle/>
            <a:p>
              <a:pPr algn="ctr"/>
              <a:r>
                <a:rPr lang="en-US" altLang="zh-CN" sz="2800" b="1">
                  <a:solidFill>
                    <a:srgbClr val="1D4251"/>
                  </a:solidFill>
                  <a:cs typeface="+mn-ea"/>
                  <a:sym typeface="+mn-lt"/>
                </a:rPr>
                <a:t>Big data</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19903398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04</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0610" y="4676264"/>
              <a:ext cx="2017757"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ứng dụng trí tuệ nhân tạo trong sản xuất thông minh</a:t>
              </a:r>
            </a:p>
          </p:txBody>
        </p:sp>
        <p:sp>
          <p:nvSpPr>
            <p:cNvPr id="5" name="矩形 4"/>
            <p:cNvSpPr/>
            <p:nvPr/>
          </p:nvSpPr>
          <p:spPr>
            <a:xfrm>
              <a:off x="1073796" y="2505599"/>
              <a:ext cx="2099614" cy="1815882"/>
            </a:xfrm>
            <a:prstGeom prst="rect">
              <a:avLst/>
            </a:prstGeom>
          </p:spPr>
          <p:txBody>
            <a:bodyPr wrap="square">
              <a:spAutoFit/>
            </a:bodyPr>
            <a:lstStyle/>
            <a:p>
              <a:pPr algn="ctr"/>
              <a:r>
                <a:rPr lang="en-US" altLang="zh-CN" sz="2800" b="1">
                  <a:solidFill>
                    <a:srgbClr val="1D4251"/>
                  </a:solidFill>
                  <a:cs typeface="+mn-ea"/>
                  <a:sym typeface="+mn-lt"/>
                </a:rPr>
                <a:t>Ứng dụng Trí tuệ nhân tạo trong sản xuất thông minh</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09ABD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05</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29060" y="4675755"/>
              <a:ext cx="1986484"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kỹ thuật xử lý và phân tích ảnh</a:t>
              </a:r>
            </a:p>
          </p:txBody>
        </p:sp>
        <p:sp>
          <p:nvSpPr>
            <p:cNvPr id="9" name="矩形 8"/>
            <p:cNvSpPr/>
            <p:nvPr/>
          </p:nvSpPr>
          <p:spPr>
            <a:xfrm>
              <a:off x="3729060" y="2505599"/>
              <a:ext cx="2078937" cy="1384995"/>
            </a:xfrm>
            <a:prstGeom prst="rect">
              <a:avLst/>
            </a:prstGeom>
          </p:spPr>
          <p:txBody>
            <a:bodyPr wrap="square">
              <a:spAutoFit/>
            </a:bodyPr>
            <a:lstStyle/>
            <a:p>
              <a:pPr algn="ctr"/>
              <a:r>
                <a:rPr lang="en-US" altLang="zh-CN" sz="2800" b="1">
                  <a:solidFill>
                    <a:schemeClr val="accent6">
                      <a:lumMod val="50000"/>
                    </a:schemeClr>
                  </a:solidFill>
                  <a:cs typeface="+mn-ea"/>
                  <a:sym typeface="+mn-lt"/>
                </a:rPr>
                <a:t>Kỹ thuật xử lý ảnh trong Xử lý công nghiệp</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C0000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06</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675755"/>
              <a:ext cx="2089529"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các thuật toán Deep learning</a:t>
              </a:r>
            </a:p>
          </p:txBody>
        </p:sp>
        <p:sp>
          <p:nvSpPr>
            <p:cNvPr id="13" name="矩形 12"/>
            <p:cNvSpPr/>
            <p:nvPr/>
          </p:nvSpPr>
          <p:spPr>
            <a:xfrm>
              <a:off x="6416598" y="2505599"/>
              <a:ext cx="1727779" cy="954107"/>
            </a:xfrm>
            <a:prstGeom prst="rect">
              <a:avLst/>
            </a:prstGeom>
          </p:spPr>
          <p:txBody>
            <a:bodyPr wrap="square">
              <a:spAutoFit/>
            </a:bodyPr>
            <a:lstStyle/>
            <a:p>
              <a:pPr algn="ctr"/>
              <a:r>
                <a:rPr lang="en-US" altLang="zh-CN" sz="2800" b="1">
                  <a:solidFill>
                    <a:srgbClr val="1D4251"/>
                  </a:solidFill>
                  <a:cs typeface="+mn-ea"/>
                  <a:sym typeface="+mn-lt"/>
                </a:rPr>
                <a:t>Deep Learning</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42508956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accent6">
                <a:lumMod val="75000"/>
              </a:schemeClr>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A</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0610" y="4676264"/>
              <a:ext cx="2017757"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Đề xuất các bài toán của bộ phận mình</a:t>
              </a:r>
            </a:p>
          </p:txBody>
        </p:sp>
        <p:sp>
          <p:nvSpPr>
            <p:cNvPr id="5" name="矩形 4"/>
            <p:cNvSpPr/>
            <p:nvPr/>
          </p:nvSpPr>
          <p:spPr>
            <a:xfrm>
              <a:off x="1073796" y="2505599"/>
              <a:ext cx="2099614" cy="1815882"/>
            </a:xfrm>
            <a:prstGeom prst="rect">
              <a:avLst/>
            </a:prstGeom>
          </p:spPr>
          <p:txBody>
            <a:bodyPr wrap="square">
              <a:spAutoFit/>
            </a:bodyPr>
            <a:lstStyle/>
            <a:p>
              <a:pPr algn="ctr"/>
              <a:r>
                <a:rPr lang="en-US" altLang="zh-CN" sz="2800" b="1">
                  <a:solidFill>
                    <a:srgbClr val="1D4251"/>
                  </a:solidFill>
                  <a:cs typeface="+mn-ea"/>
                  <a:sym typeface="+mn-lt"/>
                </a:rPr>
                <a:t>Khảo sát các bài toán phục vụ chuyển đổi số của các bộ phận</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7030A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B</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29060" y="4675755"/>
              <a:ext cx="1986484"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Học kiến thức lập trình phục vụ công việc hàng ngày</a:t>
              </a:r>
            </a:p>
          </p:txBody>
        </p:sp>
        <p:sp>
          <p:nvSpPr>
            <p:cNvPr id="9" name="矩形 8"/>
            <p:cNvSpPr/>
            <p:nvPr/>
          </p:nvSpPr>
          <p:spPr>
            <a:xfrm>
              <a:off x="3636609" y="2505599"/>
              <a:ext cx="2171388" cy="1815882"/>
            </a:xfrm>
            <a:prstGeom prst="rect">
              <a:avLst/>
            </a:prstGeom>
          </p:spPr>
          <p:txBody>
            <a:bodyPr wrap="square">
              <a:spAutoFit/>
            </a:bodyPr>
            <a:lstStyle/>
            <a:p>
              <a:pPr algn="ctr"/>
              <a:r>
                <a:rPr lang="en-US" altLang="zh-CN" sz="2800" b="1">
                  <a:solidFill>
                    <a:schemeClr val="accent6">
                      <a:lumMod val="50000"/>
                    </a:schemeClr>
                  </a:solidFill>
                  <a:cs typeface="+mn-ea"/>
                  <a:sym typeface="+mn-lt"/>
                </a:rPr>
                <a:t>H</a:t>
              </a:r>
              <a:r>
                <a:rPr lang="vi-VN" altLang="zh-CN" sz="2800" b="1">
                  <a:solidFill>
                    <a:schemeClr val="accent6">
                      <a:lumMod val="50000"/>
                    </a:schemeClr>
                  </a:solidFill>
                  <a:cs typeface="+mn-ea"/>
                  <a:sym typeface="+mn-lt"/>
                </a:rPr>
                <a:t>ư</a:t>
              </a:r>
              <a:r>
                <a:rPr lang="en-US" altLang="zh-CN" sz="2800" b="1">
                  <a:solidFill>
                    <a:schemeClr val="accent6">
                      <a:lumMod val="50000"/>
                    </a:schemeClr>
                  </a:solidFill>
                  <a:cs typeface="+mn-ea"/>
                  <a:sym typeface="+mn-lt"/>
                </a:rPr>
                <a:t>ớng dẫn và dạy lập trình cho các thành viên theo các nhóm</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00B05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C</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752368"/>
              <a:ext cx="2089529" cy="707886"/>
            </a:xfrm>
            <a:prstGeom prst="rect">
              <a:avLst/>
            </a:prstGeom>
          </p:spPr>
          <p:txBody>
            <a:bodyPr wrap="square">
              <a:spAutoFit/>
            </a:bodyPr>
            <a:lstStyle/>
            <a:p>
              <a:pPr algn="ctr"/>
              <a:r>
                <a:rPr lang="en-US" altLang="zh-CN" sz="2000" b="1">
                  <a:solidFill>
                    <a:srgbClr val="1D4251"/>
                  </a:solidFill>
                  <a:cs typeface="+mn-ea"/>
                  <a:sym typeface="+mn-lt"/>
                </a:rPr>
                <a:t>Làm bài tập theo các nhiệm vụ đ</a:t>
              </a:r>
              <a:r>
                <a:rPr lang="vi-VN" altLang="zh-CN" sz="2000" b="1">
                  <a:solidFill>
                    <a:srgbClr val="1D4251"/>
                  </a:solidFill>
                  <a:cs typeface="+mn-ea"/>
                  <a:sym typeface="+mn-lt"/>
                </a:rPr>
                <a:t>ư</a:t>
              </a:r>
              <a:r>
                <a:rPr lang="en-US" altLang="zh-CN" sz="2000" b="1">
                  <a:solidFill>
                    <a:srgbClr val="1D4251"/>
                  </a:solidFill>
                  <a:cs typeface="+mn-ea"/>
                  <a:sym typeface="+mn-lt"/>
                </a:rPr>
                <a:t>ợc giao</a:t>
              </a:r>
              <a:endParaRPr lang="zh-CN" altLang="en-US" sz="2000" b="1">
                <a:solidFill>
                  <a:srgbClr val="1D4251"/>
                </a:solidFill>
                <a:cs typeface="+mn-ea"/>
                <a:sym typeface="+mn-lt"/>
              </a:endParaRPr>
            </a:p>
          </p:txBody>
        </p:sp>
        <p:sp>
          <p:nvSpPr>
            <p:cNvPr id="13" name="矩形 12"/>
            <p:cNvSpPr/>
            <p:nvPr/>
          </p:nvSpPr>
          <p:spPr>
            <a:xfrm>
              <a:off x="6261110" y="2505599"/>
              <a:ext cx="2022576" cy="1815882"/>
            </a:xfrm>
            <a:prstGeom prst="rect">
              <a:avLst/>
            </a:prstGeom>
          </p:spPr>
          <p:txBody>
            <a:bodyPr wrap="square">
              <a:spAutoFit/>
            </a:bodyPr>
            <a:lstStyle/>
            <a:p>
              <a:pPr algn="ctr"/>
              <a:r>
                <a:rPr lang="en-US" altLang="zh-CN" sz="2800" b="1">
                  <a:solidFill>
                    <a:srgbClr val="1D4251"/>
                  </a:solidFill>
                  <a:cs typeface="+mn-ea"/>
                  <a:sym typeface="+mn-lt"/>
                </a:rPr>
                <a:t>Giao bài tập theo năng lực và kỹ năng cần cho học viên</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7784536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03</a:t>
            </a:r>
            <a:endParaRPr lang="zh-CN" altLang="en-US" sz="8000">
              <a:solidFill>
                <a:schemeClr val="bg1"/>
              </a:solidFill>
              <a:cs typeface="+mn-ea"/>
              <a:sym typeface="+mn-lt"/>
            </a:endParaRPr>
          </a:p>
        </p:txBody>
      </p:sp>
      <p:sp>
        <p:nvSpPr>
          <p:cNvPr id="4" name="文本框 3"/>
          <p:cNvSpPr txBox="1"/>
          <p:nvPr/>
        </p:nvSpPr>
        <p:spPr>
          <a:xfrm>
            <a:off x="-40453" y="2924691"/>
            <a:ext cx="12272911" cy="1569660"/>
          </a:xfrm>
          <a:prstGeom prst="rect">
            <a:avLst/>
          </a:prstGeom>
          <a:noFill/>
        </p:spPr>
        <p:txBody>
          <a:bodyPr wrap="none" rtlCol="0">
            <a:spAutoFit/>
          </a:bodyPr>
          <a:lstStyle/>
          <a:p>
            <a:pPr algn="ctr"/>
            <a:r>
              <a:rPr lang="en-US" altLang="zh-CN" sz="4800" b="1">
                <a:solidFill>
                  <a:srgbClr val="FFFF00"/>
                </a:solidFill>
                <a:cs typeface="+mn-ea"/>
                <a:sym typeface="+mn-lt"/>
              </a:rPr>
              <a:t>Một số giải pháp về chuyển đổi số</a:t>
            </a:r>
          </a:p>
          <a:p>
            <a:pPr algn="ctr"/>
            <a:r>
              <a:rPr lang="en-US" altLang="zh-CN" sz="4800" b="1">
                <a:solidFill>
                  <a:srgbClr val="66FFFF"/>
                </a:solidFill>
                <a:cs typeface="+mn-ea"/>
                <a:sym typeface="+mn-lt"/>
              </a:rPr>
              <a:t>Some solutions for digital transformation</a:t>
            </a:r>
            <a:endParaRPr lang="zh-CN" altLang="en-US" sz="4800" b="1">
              <a:solidFill>
                <a:srgbClr val="66FFFF"/>
              </a:solidFill>
              <a:cs typeface="+mn-ea"/>
              <a:sym typeface="+mn-lt"/>
            </a:endParaRPr>
          </a:p>
        </p:txBody>
      </p:sp>
    </p:spTree>
    <p:extLst>
      <p:ext uri="{BB962C8B-B14F-4D97-AF65-F5344CB8AC3E}">
        <p14:creationId xmlns:p14="http://schemas.microsoft.com/office/powerpoint/2010/main" val="42906535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TotalTime>
  <Words>700</Words>
  <Application>Microsoft Office PowerPoint</Application>
  <PresentationFormat>Widescreen</PresentationFormat>
  <Paragraphs>155</Paragraphs>
  <Slides>28</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等线</vt:lpstr>
      <vt:lpstr>微軟正黑體</vt:lpstr>
      <vt:lpstr>微软雅黑</vt:lpstr>
      <vt:lpstr>Arial</vt:lpstr>
      <vt:lpstr>Helvetica</vt:lpstr>
      <vt:lpstr>Trebuchet MS</vt:lpstr>
      <vt:lpstr>Verdana</vt:lpstr>
      <vt:lpstr>wfont_540693_5edfcba2802f4286b0919637ba90b8fd</vt:lpstr>
      <vt:lpstr>Wingdings</vt:lpstr>
      <vt:lpstr>方正综艺简体</vt:lpstr>
      <vt:lpstr>Office Theme</vt:lpstr>
      <vt:lpstr>PowerPoint Presentation</vt:lpstr>
      <vt:lpstr>PowerPoint Presentation</vt:lpstr>
      <vt:lpstr>PowerPoint Presentation</vt:lpstr>
      <vt:lpstr>Nguyen Tuan Anh (阮俊英, James) </vt:lpstr>
      <vt:lpstr>PowerPoint Presentation</vt:lpstr>
      <vt:lpstr>PowerPoint Presentation</vt:lpstr>
      <vt:lpstr>PowerPoint Presentation</vt:lpstr>
      <vt:lpstr>PowerPoint Presentation</vt:lpstr>
      <vt:lpstr>PowerPoint Presentation</vt:lpstr>
      <vt:lpstr>PowerPoint Presentation</vt:lpstr>
      <vt:lpstr>Giới thiệu về chuyển đổi số</vt:lpstr>
      <vt:lpstr>Quy trình chuyển đổi số</vt:lpstr>
      <vt:lpstr>Giải pháp chuyển đổi số</vt:lpstr>
      <vt:lpstr>PowerPoint Presentation</vt:lpstr>
      <vt:lpstr>PowerPoint Presentation</vt:lpstr>
      <vt:lpstr>PowerPoint Presentation</vt:lpstr>
      <vt:lpstr>PowerPoint Presentation</vt:lpstr>
      <vt:lpstr>Nhóm zalo  trao đổi sau buổi học</vt:lpstr>
      <vt:lpstr>PowerPoint Presentation</vt:lpstr>
      <vt:lpstr>PowerPoint Presentation</vt:lpstr>
      <vt:lpstr>Most in Demand Programming Languages 2021</vt:lpstr>
      <vt:lpstr>Top programing language for embedded system</vt:lpstr>
      <vt:lpstr>Best language stack to make a web app in 2020</vt:lpstr>
      <vt:lpstr>PowerPoint Presentation</vt:lpstr>
      <vt:lpstr>PowerPoint Presentation</vt:lpstr>
      <vt:lpstr>Most used C/C++ 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Foxconn Digital Transformation Lesson</dc:title>
  <dc:creator>TuanAnh</dc:creator>
  <cp:keywords>TACT</cp:keywords>
  <cp:lastModifiedBy>Nguyễn Tuấn Anh</cp:lastModifiedBy>
  <cp:revision>161</cp:revision>
  <dcterms:created xsi:type="dcterms:W3CDTF">2017-08-18T03:02:00Z</dcterms:created>
  <dcterms:modified xsi:type="dcterms:W3CDTF">2022-05-20T09:42:10Z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